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3"/>
  </p:notesMasterIdLst>
  <p:sldIdLst>
    <p:sldId id="257" r:id="rId2"/>
    <p:sldId id="261" r:id="rId3"/>
    <p:sldId id="272" r:id="rId4"/>
    <p:sldId id="262" r:id="rId5"/>
    <p:sldId id="270" r:id="rId6"/>
    <p:sldId id="271" r:id="rId7"/>
    <p:sldId id="267" r:id="rId8"/>
    <p:sldId id="266" r:id="rId9"/>
    <p:sldId id="274" r:id="rId10"/>
    <p:sldId id="309" r:id="rId11"/>
    <p:sldId id="298" r:id="rId12"/>
    <p:sldId id="302" r:id="rId13"/>
    <p:sldId id="269" r:id="rId14"/>
    <p:sldId id="287" r:id="rId15"/>
    <p:sldId id="308" r:id="rId16"/>
    <p:sldId id="310" r:id="rId17"/>
    <p:sldId id="307" r:id="rId18"/>
    <p:sldId id="263" r:id="rId19"/>
    <p:sldId id="311" r:id="rId20"/>
    <p:sldId id="312" r:id="rId21"/>
    <p:sldId id="278" r:id="rId22"/>
    <p:sldId id="301" r:id="rId23"/>
    <p:sldId id="313" r:id="rId24"/>
    <p:sldId id="275" r:id="rId25"/>
    <p:sldId id="264" r:id="rId26"/>
    <p:sldId id="295" r:id="rId27"/>
    <p:sldId id="294" r:id="rId28"/>
    <p:sldId id="303" r:id="rId29"/>
    <p:sldId id="304" r:id="rId30"/>
    <p:sldId id="305" r:id="rId31"/>
    <p:sldId id="306" r:id="rId32"/>
  </p:sldIdLst>
  <p:sldSz cx="9144000" cy="5143500" type="screen16x9"/>
  <p:notesSz cx="6858000" cy="9313863"/>
  <p:embeddedFontLst>
    <p:embeddedFont>
      <p:font typeface="Arial Black" panose="020B0A04020102020204" pitchFamily="34" charset="0"/>
      <p:regular r:id="rId34"/>
      <p:bold r:id="rId35"/>
    </p:embeddedFont>
    <p:embeddedFont>
      <p:font typeface="Arial Rounded MT Bold" panose="020F0704030504030204" pitchFamily="34" charset="0"/>
      <p:regular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5F04"/>
    <a:srgbClr val="F2712C"/>
    <a:srgbClr val="DE59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1EFD8-6C4D-3EAB-03F8-B6369FCDCBC6}" v="881" dt="2022-07-25T21:14:12.966"/>
    <p1510:client id="{0CB2ADB9-DC75-A02D-3209-1A596E7AB98F}" v="335" dt="2022-07-26T07:45:34.545"/>
    <p1510:client id="{167AD205-0CFC-8612-FDE7-97CF16D1258B}" v="43" dt="2022-07-25T00:02:45.123"/>
    <p1510:client id="{21862B15-1496-05D2-D8B1-64D319B58E9A}" v="6" dt="2022-07-26T15:05:54.812"/>
    <p1510:client id="{23B942B8-FD77-3CBA-C7D3-85E156CCD458}" v="81" dt="2022-07-24T23:49:12.296"/>
    <p1510:client id="{456016E0-28C0-E2A3-4EBA-316A774B1636}" v="28" dt="2022-07-25T18:40:31.199"/>
    <p1510:client id="{4D2C8E1C-8800-5ED9-DE4A-6E4965921ECD}" v="59" dt="2022-07-26T05:44:33.222"/>
    <p1510:client id="{4D88D85D-3A46-623E-62A9-19B07242D41B}" v="13" dt="2022-08-08T04:58:49.382"/>
    <p1510:client id="{50E011D0-3338-7DEE-0583-04795F43CC90}" v="87" dt="2022-08-08T07:40:08.799"/>
    <p1510:client id="{561F0737-0575-48A8-E121-2AD011CE082E}" v="2" dt="2022-07-26T03:07:42.383"/>
    <p1510:client id="{67A7BE11-18D5-5C11-328F-8A6C0550FE13}" v="3" dt="2022-07-26T05:17:20.230"/>
    <p1510:client id="{6B6A1F23-3E6D-DD82-73B2-33B7C288950B}" v="382" dt="2022-08-07T23:12:12.772"/>
    <p1510:client id="{6D8BB621-FB77-D220-4C38-8A6D526FE3E7}" v="10" dt="2022-07-25T19:21:32.533"/>
    <p1510:client id="{6F6BD6B4-11CE-9D55-EA27-4B1642FF338C}" v="10" dt="2022-07-26T14:33:37.282"/>
    <p1510:client id="{782E7043-CDCD-4F66-8E46-67C01B569FC9}" v="87" dt="2022-07-25T18:48:28.524"/>
    <p1510:client id="{7AB0C507-2BA6-8F76-0508-FB3C7CE29AC7}" v="24" dt="2022-07-26T05:11:30.381"/>
    <p1510:client id="{847C144F-33A3-8314-CAED-72BABAD08F28}" v="1082" dt="2022-08-08T01:53:46.812"/>
    <p1510:client id="{8690571D-FC31-4A5B-FB3F-E48CFEC1CACD}" v="2150" dt="2022-07-26T00:09:50.612"/>
    <p1510:client id="{9B0C95FA-0EF7-33A5-F388-4FCF038C2208}" v="6" dt="2022-08-08T12:30:23.639"/>
    <p1510:client id="{9BBE3CCA-06A1-92BB-7BB7-B35059E1B9BF}" v="3636" dt="2022-08-08T01:51:37.877"/>
    <p1510:client id="{9E8F9D16-5EE0-E634-8B3B-7D91B187F6E5}" v="115" dt="2022-07-24T23:38:58.164"/>
    <p1510:client id="{A37C07CB-2E2A-4B7E-901A-B85AD804CC36}" v="882" dt="2022-07-26T06:05:09.224"/>
    <p1510:client id="{A4664391-190B-2BE6-2E26-59063B56BDC3}" v="47" dt="2022-08-08T02:15:11.754"/>
    <p1510:client id="{C419B9CC-0D8B-EAF6-607D-B50001C69483}" v="53" dt="2022-07-24T23:55:04.784"/>
    <p1510:client id="{CF767CD4-070D-94E8-2917-6055750A4A44}" v="1" dt="2022-07-26T14:35:13.567"/>
    <p1510:client id="{DCD236C9-828F-1346-7AA8-8172093558AA}" v="4" dt="2022-07-26T07:07:32.507"/>
    <p1510:client id="{DDE513A1-EDF2-7289-27FD-5FF0E4D24AB3}" v="1293" dt="2022-07-25T20:09:55.352"/>
    <p1510:client id="{DFEE2A62-B279-8746-BDD5-560C5BB9B642}" v="174" dt="2022-07-25T06:00:53.995"/>
    <p1510:client id="{EBD0584A-90FF-ECE5-4C17-2FFA834A1763}" v="61" dt="2022-08-08T06:45:45.536"/>
    <p1510:client id="{F0CCDF3A-4329-0A94-31C3-72C453A18C6F}" v="13" dt="2022-07-26T06:38:12.898"/>
    <p1510:client id="{F566F6C9-B5C0-D4DC-1199-7D42D6984B77}" v="720" dt="2022-07-26T20:50:30.989"/>
    <p1510:client id="{FC3156D2-2D9B-E42D-7BB1-56D9F26A0D7D}" v="447" dt="2022-07-26T07:50:58.748"/>
    <p1510:client id="{FC70D3E2-ABD5-20AF-184D-85F9AAAD1192}" v="149" dt="2022-07-26T14:45:57.443"/>
    <p1510:client id="{FE7178B2-9AB3-52CB-3F07-9560D338B0E9}" v="12" dt="2022-08-08T02:23:32.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65693"/>
          </a:xfrm>
          <a:prstGeom prst="rect">
            <a:avLst/>
          </a:prstGeom>
          <a:noFill/>
          <a:ln>
            <a:noFill/>
          </a:ln>
        </p:spPr>
        <p:txBody>
          <a:bodyPr spcFirstLastPara="1" wrap="square" lIns="91325" tIns="45650" rIns="91325" bIns="4565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65693"/>
          </a:xfrm>
          <a:prstGeom prst="rect">
            <a:avLst/>
          </a:prstGeom>
          <a:noFill/>
          <a:ln>
            <a:noFill/>
          </a:ln>
        </p:spPr>
        <p:txBody>
          <a:bodyPr spcFirstLastPara="1" wrap="square" lIns="91325" tIns="45650" rIns="91325" bIns="4565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6554"/>
            <a:ext cx="2971800" cy="465693"/>
          </a:xfrm>
          <a:prstGeom prst="rect">
            <a:avLst/>
          </a:prstGeom>
          <a:noFill/>
          <a:ln>
            <a:noFill/>
          </a:ln>
        </p:spPr>
        <p:txBody>
          <a:bodyPr spcFirstLastPara="1" wrap="square" lIns="91325" tIns="45650" rIns="91325" bIns="4565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302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79802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926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887250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460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105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716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697718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29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49" name="Google Shape;149;p6: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232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274997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787338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007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8835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9962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9420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178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74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2023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37095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55" name="Google Shape;155;p7: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90071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17623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3118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24085"/>
            <a:ext cx="5486400" cy="4191238"/>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161" name="Google Shape;161;p8: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6249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27025" y="700088"/>
            <a:ext cx="6203950"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685800" y="4424085"/>
            <a:ext cx="5486400" cy="4191238"/>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846554"/>
            <a:ext cx="2971800" cy="465693"/>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487154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3F3F3F"/>
              </a:buClr>
              <a:buSzPts val="4000"/>
              <a:buFont typeface="Arial"/>
              <a:buNone/>
              <a:defRPr sz="4000" b="1"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57200" y="777478"/>
            <a:ext cx="8229600" cy="8572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57200" y="1771650"/>
            <a:ext cx="8229600" cy="291465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F3F3F"/>
              </a:buClr>
              <a:buSzPts val="1800"/>
              <a:buChar char="•"/>
              <a:defRPr/>
            </a:lvl1pPr>
            <a:lvl2pPr marL="914400" lvl="1" indent="-342900" algn="l">
              <a:spcBef>
                <a:spcPts val="36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57200" y="685800"/>
            <a:ext cx="8229600" cy="8572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457200" y="1749028"/>
            <a:ext cx="4038600" cy="310872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3F3F3F"/>
              </a:buClr>
              <a:buSzPts val="2800"/>
              <a:buChar char="•"/>
              <a:defRPr sz="2800"/>
            </a:lvl1pPr>
            <a:lvl2pPr marL="914400" lvl="1" indent="-381000" algn="l">
              <a:spcBef>
                <a:spcPts val="480"/>
              </a:spcBef>
              <a:spcAft>
                <a:spcPts val="0"/>
              </a:spcAft>
              <a:buClr>
                <a:srgbClr val="3F3F3F"/>
              </a:buClr>
              <a:buSzPts val="2400"/>
              <a:buChar char="–"/>
              <a:defRPr sz="2400"/>
            </a:lvl2pPr>
            <a:lvl3pPr marL="1371600" lvl="2" indent="-355600" algn="l">
              <a:spcBef>
                <a:spcPts val="400"/>
              </a:spcBef>
              <a:spcAft>
                <a:spcPts val="0"/>
              </a:spcAft>
              <a:buClr>
                <a:srgbClr val="3F3F3F"/>
              </a:buClr>
              <a:buSzPts val="2000"/>
              <a:buChar char="•"/>
              <a:defRPr sz="2000"/>
            </a:lvl3pPr>
            <a:lvl4pPr marL="1828800" lvl="3" indent="-342900" algn="l">
              <a:spcBef>
                <a:spcPts val="360"/>
              </a:spcBef>
              <a:spcAft>
                <a:spcPts val="0"/>
              </a:spcAft>
              <a:buClr>
                <a:srgbClr val="3F3F3F"/>
              </a:buClr>
              <a:buSzPts val="1800"/>
              <a:buChar char="–"/>
              <a:defRPr sz="1800"/>
            </a:lvl4pPr>
            <a:lvl5pPr marL="2286000" lvl="4" indent="-342900" algn="l">
              <a:spcBef>
                <a:spcPts val="360"/>
              </a:spcBef>
              <a:spcAft>
                <a:spcPts val="0"/>
              </a:spcAft>
              <a:buClr>
                <a:srgbClr val="3F3F3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4" name="Google Shape;24;p5"/>
          <p:cNvSpPr txBox="1">
            <a:spLocks noGrp="1"/>
          </p:cNvSpPr>
          <p:nvPr>
            <p:ph type="body" idx="2"/>
          </p:nvPr>
        </p:nvSpPr>
        <p:spPr>
          <a:xfrm>
            <a:off x="4648200" y="1749028"/>
            <a:ext cx="4038600" cy="310872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3F3F3F"/>
              </a:buClr>
              <a:buSzPts val="2800"/>
              <a:buChar char="•"/>
              <a:defRPr sz="2800"/>
            </a:lvl1pPr>
            <a:lvl2pPr marL="914400" lvl="1" indent="-381000" algn="l">
              <a:spcBef>
                <a:spcPts val="480"/>
              </a:spcBef>
              <a:spcAft>
                <a:spcPts val="0"/>
              </a:spcAft>
              <a:buClr>
                <a:srgbClr val="3F3F3F"/>
              </a:buClr>
              <a:buSzPts val="2400"/>
              <a:buChar char="–"/>
              <a:defRPr sz="2400"/>
            </a:lvl2pPr>
            <a:lvl3pPr marL="1371600" lvl="2" indent="-355600" algn="l">
              <a:spcBef>
                <a:spcPts val="400"/>
              </a:spcBef>
              <a:spcAft>
                <a:spcPts val="0"/>
              </a:spcAft>
              <a:buClr>
                <a:srgbClr val="3F3F3F"/>
              </a:buClr>
              <a:buSzPts val="2000"/>
              <a:buChar char="•"/>
              <a:defRPr sz="2000"/>
            </a:lvl3pPr>
            <a:lvl4pPr marL="1828800" lvl="3" indent="-342900" algn="l">
              <a:spcBef>
                <a:spcPts val="360"/>
              </a:spcBef>
              <a:spcAft>
                <a:spcPts val="0"/>
              </a:spcAft>
              <a:buClr>
                <a:srgbClr val="3F3F3F"/>
              </a:buClr>
              <a:buSzPts val="1800"/>
              <a:buChar char="–"/>
              <a:defRPr sz="1800"/>
            </a:lvl4pPr>
            <a:lvl5pPr marL="2286000" lvl="4" indent="-342900" algn="l">
              <a:spcBef>
                <a:spcPts val="360"/>
              </a:spcBef>
              <a:spcAft>
                <a:spcPts val="0"/>
              </a:spcAft>
              <a:buClr>
                <a:srgbClr val="3F3F3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20688" y="641510"/>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F3F3F"/>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
          <p:cNvSpPr txBox="1">
            <a:spLocks noGrp="1"/>
          </p:cNvSpPr>
          <p:nvPr>
            <p:ph type="body" idx="1"/>
          </p:nvPr>
        </p:nvSpPr>
        <p:spPr>
          <a:xfrm>
            <a:off x="3575050" y="920884"/>
            <a:ext cx="5111750" cy="4051166"/>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rgbClr val="3F3F3F"/>
              </a:buClr>
              <a:buSzPts val="3200"/>
              <a:buChar char="•"/>
              <a:defRPr sz="3200"/>
            </a:lvl1pPr>
            <a:lvl2pPr marL="914400" lvl="1" indent="-406400" algn="l">
              <a:spcBef>
                <a:spcPts val="560"/>
              </a:spcBef>
              <a:spcAft>
                <a:spcPts val="0"/>
              </a:spcAft>
              <a:buClr>
                <a:srgbClr val="3F3F3F"/>
              </a:buClr>
              <a:buSzPts val="2800"/>
              <a:buChar char="–"/>
              <a:defRPr sz="2800"/>
            </a:lvl2pPr>
            <a:lvl3pPr marL="1371600" lvl="2" indent="-381000" algn="l">
              <a:spcBef>
                <a:spcPts val="480"/>
              </a:spcBef>
              <a:spcAft>
                <a:spcPts val="0"/>
              </a:spcAft>
              <a:buClr>
                <a:srgbClr val="3F3F3F"/>
              </a:buClr>
              <a:buSzPts val="2400"/>
              <a:buChar char="•"/>
              <a:defRPr sz="2400"/>
            </a:lvl3pPr>
            <a:lvl4pPr marL="1828800" lvl="3" indent="-355600" algn="l">
              <a:spcBef>
                <a:spcPts val="400"/>
              </a:spcBef>
              <a:spcAft>
                <a:spcPts val="0"/>
              </a:spcAft>
              <a:buClr>
                <a:srgbClr val="3F3F3F"/>
              </a:buClr>
              <a:buSzPts val="2000"/>
              <a:buChar char="–"/>
              <a:defRPr sz="2000"/>
            </a:lvl4pPr>
            <a:lvl5pPr marL="2286000" lvl="4" indent="-355600" algn="l">
              <a:spcBef>
                <a:spcPts val="400"/>
              </a:spcBef>
              <a:spcAft>
                <a:spcPts val="0"/>
              </a:spcAft>
              <a:buClr>
                <a:srgbClr val="3F3F3F"/>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8" name="Google Shape;28;p6"/>
          <p:cNvSpPr txBox="1">
            <a:spLocks noGrp="1"/>
          </p:cNvSpPr>
          <p:nvPr>
            <p:ph type="body" idx="2"/>
          </p:nvPr>
        </p:nvSpPr>
        <p:spPr>
          <a:xfrm>
            <a:off x="420688" y="1601629"/>
            <a:ext cx="3008313" cy="3141821"/>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rgbClr val="3F3F3F"/>
              </a:buClr>
              <a:buSzPts val="1400"/>
              <a:buNone/>
              <a:defRPr sz="1400"/>
            </a:lvl1pPr>
            <a:lvl2pPr marL="914400" lvl="1" indent="-228600" algn="l">
              <a:spcBef>
                <a:spcPts val="240"/>
              </a:spcBef>
              <a:spcAft>
                <a:spcPts val="0"/>
              </a:spcAft>
              <a:buClr>
                <a:srgbClr val="3F3F3F"/>
              </a:buClr>
              <a:buSzPts val="1200"/>
              <a:buNone/>
              <a:defRPr sz="1200"/>
            </a:lvl2pPr>
            <a:lvl3pPr marL="1371600" lvl="2" indent="-228600" algn="l">
              <a:spcBef>
                <a:spcPts val="200"/>
              </a:spcBef>
              <a:spcAft>
                <a:spcPts val="0"/>
              </a:spcAft>
              <a:buClr>
                <a:srgbClr val="3F3F3F"/>
              </a:buClr>
              <a:buSzPts val="1000"/>
              <a:buNone/>
              <a:defRPr sz="1000"/>
            </a:lvl3pPr>
            <a:lvl4pPr marL="1828800" lvl="3" indent="-228600" algn="l">
              <a:spcBef>
                <a:spcPts val="180"/>
              </a:spcBef>
              <a:spcAft>
                <a:spcPts val="0"/>
              </a:spcAft>
              <a:buClr>
                <a:srgbClr val="3F3F3F"/>
              </a:buClr>
              <a:buSzPts val="900"/>
              <a:buNone/>
              <a:defRPr sz="900"/>
            </a:lvl4pPr>
            <a:lvl5pPr marL="2286000" lvl="4" indent="-228600" algn="l">
              <a:spcBef>
                <a:spcPts val="180"/>
              </a:spcBef>
              <a:spcAft>
                <a:spcPts val="0"/>
              </a:spcAft>
              <a:buClr>
                <a:srgbClr val="3F3F3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792288" y="3829050"/>
            <a:ext cx="5486400" cy="42576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F3F3F"/>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7"/>
          <p:cNvSpPr>
            <a:spLocks noGrp="1"/>
          </p:cNvSpPr>
          <p:nvPr>
            <p:ph type="pic" idx="2"/>
          </p:nvPr>
        </p:nvSpPr>
        <p:spPr>
          <a:xfrm>
            <a:off x="1792288" y="685800"/>
            <a:ext cx="5486400" cy="3086100"/>
          </a:xfrm>
          <a:prstGeom prst="rect">
            <a:avLst/>
          </a:prstGeom>
          <a:noFill/>
          <a:ln>
            <a:noFill/>
          </a:ln>
        </p:spPr>
      </p:sp>
      <p:sp>
        <p:nvSpPr>
          <p:cNvPr id="32" name="Google Shape;32;p7"/>
          <p:cNvSpPr txBox="1">
            <a:spLocks noGrp="1"/>
          </p:cNvSpPr>
          <p:nvPr>
            <p:ph type="body" idx="1"/>
          </p:nvPr>
        </p:nvSpPr>
        <p:spPr>
          <a:xfrm>
            <a:off x="1792288" y="4254817"/>
            <a:ext cx="5486400" cy="60293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rgbClr val="3F3F3F"/>
              </a:buClr>
              <a:buSzPts val="1400"/>
              <a:buNone/>
              <a:defRPr sz="1400"/>
            </a:lvl1pPr>
            <a:lvl2pPr marL="914400" lvl="1" indent="-228600" algn="l">
              <a:spcBef>
                <a:spcPts val="240"/>
              </a:spcBef>
              <a:spcAft>
                <a:spcPts val="0"/>
              </a:spcAft>
              <a:buClr>
                <a:srgbClr val="3F3F3F"/>
              </a:buClr>
              <a:buSzPts val="1200"/>
              <a:buNone/>
              <a:defRPr sz="1200"/>
            </a:lvl2pPr>
            <a:lvl3pPr marL="1371600" lvl="2" indent="-228600" algn="l">
              <a:spcBef>
                <a:spcPts val="200"/>
              </a:spcBef>
              <a:spcAft>
                <a:spcPts val="0"/>
              </a:spcAft>
              <a:buClr>
                <a:srgbClr val="3F3F3F"/>
              </a:buClr>
              <a:buSzPts val="1000"/>
              <a:buNone/>
              <a:defRPr sz="1000"/>
            </a:lvl3pPr>
            <a:lvl4pPr marL="1828800" lvl="3" indent="-228600" algn="l">
              <a:spcBef>
                <a:spcPts val="180"/>
              </a:spcBef>
              <a:spcAft>
                <a:spcPts val="0"/>
              </a:spcAft>
              <a:buClr>
                <a:srgbClr val="3F3F3F"/>
              </a:buClr>
              <a:buSzPts val="900"/>
              <a:buNone/>
              <a:defRPr sz="900"/>
            </a:lvl4pPr>
            <a:lvl5pPr marL="2286000" lvl="4" indent="-228600" algn="l">
              <a:spcBef>
                <a:spcPts val="180"/>
              </a:spcBef>
              <a:spcAft>
                <a:spcPts val="0"/>
              </a:spcAft>
              <a:buClr>
                <a:srgbClr val="3F3F3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685800"/>
            <a:ext cx="8229600" cy="85725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3F3F3F"/>
              </a:buClr>
              <a:buSzPts val="4400"/>
              <a:buFont typeface="Arial"/>
              <a:buNone/>
              <a:defRPr sz="4400" b="0"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79972"/>
            <a:ext cx="8229600" cy="291465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rgbClr val="3F3F3F"/>
              </a:buClr>
              <a:buSzPts val="3200"/>
              <a:buFont typeface="Arial"/>
              <a:buChar char="•"/>
              <a:defRPr sz="3200" b="0" i="0" u="none" strike="noStrike" cap="none">
                <a:solidFill>
                  <a:srgbClr val="3F3F3F"/>
                </a:solidFill>
                <a:latin typeface="Calibri"/>
                <a:ea typeface="Calibri"/>
                <a:cs typeface="Calibri"/>
                <a:sym typeface="Calibri"/>
              </a:defRPr>
            </a:lvl1pPr>
            <a:lvl2pPr marL="914400" marR="0" lvl="1" indent="-406400" algn="l" rtl="0">
              <a:spcBef>
                <a:spcPts val="56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slide" Target="slide27.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slide" Target="slide25.xml"/><Relationship Id="rId5" Type="http://schemas.openxmlformats.org/officeDocument/2006/relationships/slide" Target="slide26.xml"/><Relationship Id="rId4" Type="http://schemas.openxmlformats.org/officeDocument/2006/relationships/slide" Target="slide2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30.xml"/><Relationship Id="rId5" Type="http://schemas.openxmlformats.org/officeDocument/2006/relationships/slide" Target="slide29.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slide" Target="slide10.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slide" Target="slide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4.svg"/></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42.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5.png"/><Relationship Id="rId7" Type="http://schemas.openxmlformats.org/officeDocument/2006/relationships/slide" Target="slide12.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34.sv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9.png"/><Relationship Id="rId7" Type="http://schemas.openxmlformats.org/officeDocument/2006/relationships/slide" Target="slide12.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34.svg"/><Relationship Id="rId4" Type="http://schemas.openxmlformats.org/officeDocument/2006/relationships/image" Target="../media/image54.pn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8.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slide" Target="slide12.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ompetitions/store-sales-time-series-forecast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cxnSp>
        <p:nvCxnSpPr>
          <p:cNvPr id="108" name="Google Shape;108;p26"/>
          <p:cNvCxnSpPr/>
          <p:nvPr/>
        </p:nvCxnSpPr>
        <p:spPr>
          <a:xfrm>
            <a:off x="1587655" y="3097716"/>
            <a:ext cx="5619750" cy="0"/>
          </a:xfrm>
          <a:prstGeom prst="straightConnector1">
            <a:avLst/>
          </a:prstGeom>
          <a:noFill/>
          <a:ln w="19050" cap="flat" cmpd="sng">
            <a:solidFill>
              <a:schemeClr val="lt1"/>
            </a:solidFill>
            <a:prstDash val="solid"/>
            <a:round/>
            <a:headEnd type="none" w="sm" len="sm"/>
            <a:tailEnd type="none" w="sm" len="sm"/>
          </a:ln>
        </p:spPr>
      </p:cxnSp>
      <p:sp>
        <p:nvSpPr>
          <p:cNvPr id="110" name="Google Shape;110;p26"/>
          <p:cNvSpPr txBox="1"/>
          <p:nvPr/>
        </p:nvSpPr>
        <p:spPr>
          <a:xfrm>
            <a:off x="548640" y="457200"/>
            <a:ext cx="7828444" cy="389296"/>
          </a:xfrm>
          <a:prstGeom prst="rect">
            <a:avLst/>
          </a:prstGeom>
          <a:noFill/>
          <a:ln>
            <a:noFill/>
          </a:ln>
        </p:spPr>
        <p:txBody>
          <a:bodyPr spcFirstLastPara="1" wrap="square" lIns="91425" tIns="45700" rIns="91425" bIns="45700" anchor="ctr" anchorCtr="0">
            <a:noAutofit/>
          </a:bodyPr>
          <a:lstStyle/>
          <a:p>
            <a:pPr>
              <a:lnSpc>
                <a:spcPct val="90000"/>
              </a:lnSpc>
              <a:buClr>
                <a:schemeClr val="lt1"/>
              </a:buClr>
              <a:buSzPts val="1200"/>
            </a:pPr>
            <a:r>
              <a:rPr lang="en-US" sz="1200">
                <a:solidFill>
                  <a:schemeClr val="lt1"/>
                </a:solidFill>
                <a:latin typeface="Arial Black"/>
                <a:sym typeface="Arial Black"/>
              </a:rPr>
              <a:t>August 2022</a:t>
            </a:r>
            <a:endParaRPr sz="1200" b="0" i="0" u="none" strike="noStrike" cap="none">
              <a:solidFill>
                <a:schemeClr val="lt1"/>
              </a:solidFill>
              <a:latin typeface="Arial"/>
              <a:ea typeface="Arial"/>
              <a:cs typeface="Arial"/>
              <a:sym typeface="Arial"/>
            </a:endParaRPr>
          </a:p>
        </p:txBody>
      </p:sp>
      <p:sp>
        <p:nvSpPr>
          <p:cNvPr id="111" name="Google Shape;111;p26"/>
          <p:cNvSpPr txBox="1"/>
          <p:nvPr/>
        </p:nvSpPr>
        <p:spPr>
          <a:xfrm>
            <a:off x="462955" y="952367"/>
            <a:ext cx="7882704" cy="1712635"/>
          </a:xfrm>
          <a:prstGeom prst="rect">
            <a:avLst/>
          </a:prstGeom>
          <a:noFill/>
          <a:ln>
            <a:noFill/>
          </a:ln>
        </p:spPr>
        <p:txBody>
          <a:bodyPr spcFirstLastPara="1" wrap="square" lIns="91425" tIns="45700" rIns="91425" bIns="45700" anchor="b" anchorCtr="0">
            <a:noAutofit/>
          </a:bodyPr>
          <a:lstStyle/>
          <a:p>
            <a:pPr algn="ctr">
              <a:lnSpc>
                <a:spcPct val="83333"/>
              </a:lnSpc>
              <a:buClr>
                <a:schemeClr val="lt1"/>
              </a:buClr>
              <a:buSzPts val="4800"/>
              <a:buFont typeface="Arial Black"/>
            </a:pPr>
            <a:r>
              <a:rPr lang="en-US" sz="4800" b="1">
                <a:solidFill>
                  <a:schemeClr val="lt1"/>
                </a:solidFill>
                <a:latin typeface="Arial Black"/>
              </a:rPr>
              <a:t>  Time Series Forecasting – Sales</a:t>
            </a:r>
            <a:endParaRPr lang="en-US">
              <a:solidFill>
                <a:schemeClr val="lt1"/>
              </a:solidFill>
            </a:endParaRPr>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5" name="Text Placeholder 4">
            <a:extLst>
              <a:ext uri="{FF2B5EF4-FFF2-40B4-BE49-F238E27FC236}">
                <a16:creationId xmlns:a16="http://schemas.microsoft.com/office/drawing/2014/main" id="{7B757700-38CE-C2A0-F883-86C996648454}"/>
              </a:ext>
            </a:extLst>
          </p:cNvPr>
          <p:cNvSpPr>
            <a:spLocks noGrp="1"/>
          </p:cNvSpPr>
          <p:nvPr>
            <p:ph type="body" idx="1"/>
          </p:nvPr>
        </p:nvSpPr>
        <p:spPr>
          <a:xfrm>
            <a:off x="457200" y="1113183"/>
            <a:ext cx="2459781" cy="3610979"/>
          </a:xfrm>
        </p:spPr>
        <p:txBody>
          <a:bodyPr>
            <a:noAutofit/>
          </a:bodyPr>
          <a:lstStyle/>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p:txBody>
      </p:sp>
      <p:sp>
        <p:nvSpPr>
          <p:cNvPr id="7" name="Google Shape;157;p31">
            <a:extLst>
              <a:ext uri="{FF2B5EF4-FFF2-40B4-BE49-F238E27FC236}">
                <a16:creationId xmlns:a16="http://schemas.microsoft.com/office/drawing/2014/main" id="{F1DD6E69-5527-CF56-3738-ECBC013B3AB8}"/>
              </a:ext>
            </a:extLst>
          </p:cNvPr>
          <p:cNvSpPr txBox="1">
            <a:spLocks noGrp="1"/>
          </p:cNvSpPr>
          <p:nvPr>
            <p:ph type="title"/>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Exploratory Data Analysis</a:t>
            </a:r>
            <a:endParaRPr lang="en-US" sz="1400" b="1">
              <a:solidFill>
                <a:schemeClr val="tx1"/>
              </a:solidFill>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482B9AF6-9883-7A5D-6F90-329437A9C47E}"/>
              </a:ext>
            </a:extLst>
          </p:cNvPr>
          <p:cNvPicPr>
            <a:picLocks noChangeAspect="1"/>
          </p:cNvPicPr>
          <p:nvPr/>
        </p:nvPicPr>
        <p:blipFill>
          <a:blip r:embed="rId3"/>
          <a:stretch>
            <a:fillRect/>
          </a:stretch>
        </p:blipFill>
        <p:spPr>
          <a:xfrm>
            <a:off x="1767626" y="1597813"/>
            <a:ext cx="5045298" cy="2809148"/>
          </a:xfrm>
          <a:prstGeom prst="rect">
            <a:avLst/>
          </a:prstGeom>
        </p:spPr>
      </p:pic>
      <p:sp>
        <p:nvSpPr>
          <p:cNvPr id="3" name="Flowchart: Connector 2">
            <a:hlinkClick r:id="rId4" action="ppaction://hlinksldjump"/>
            <a:extLst>
              <a:ext uri="{FF2B5EF4-FFF2-40B4-BE49-F238E27FC236}">
                <a16:creationId xmlns:a16="http://schemas.microsoft.com/office/drawing/2014/main" id="{C63C0FA7-35CE-D91C-E2D4-28259A33D953}"/>
              </a:ext>
            </a:extLst>
          </p:cNvPr>
          <p:cNvSpPr/>
          <p:nvPr/>
        </p:nvSpPr>
        <p:spPr>
          <a:xfrm>
            <a:off x="1212223" y="1200149"/>
            <a:ext cx="1022259" cy="9820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cs typeface="Arial"/>
              </a:rPr>
              <a:t>1</a:t>
            </a:r>
            <a:endParaRPr lang="en-US" sz="2000"/>
          </a:p>
        </p:txBody>
      </p:sp>
      <p:sp>
        <p:nvSpPr>
          <p:cNvPr id="6" name="Flowchart: Connector 5">
            <a:hlinkClick r:id="rId5" action="ppaction://hlinksldjump"/>
            <a:extLst>
              <a:ext uri="{FF2B5EF4-FFF2-40B4-BE49-F238E27FC236}">
                <a16:creationId xmlns:a16="http://schemas.microsoft.com/office/drawing/2014/main" id="{FDE954A5-1F84-8691-B134-88C9301FE0EA}"/>
              </a:ext>
            </a:extLst>
          </p:cNvPr>
          <p:cNvSpPr/>
          <p:nvPr/>
        </p:nvSpPr>
        <p:spPr>
          <a:xfrm>
            <a:off x="1212223" y="3856416"/>
            <a:ext cx="1022259" cy="9820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Arial"/>
              </a:rPr>
              <a:t>3</a:t>
            </a:r>
          </a:p>
        </p:txBody>
      </p:sp>
      <p:sp>
        <p:nvSpPr>
          <p:cNvPr id="8" name="Flowchart: Connector 7">
            <a:hlinkClick r:id="rId6" action="ppaction://hlinksldjump"/>
            <a:extLst>
              <a:ext uri="{FF2B5EF4-FFF2-40B4-BE49-F238E27FC236}">
                <a16:creationId xmlns:a16="http://schemas.microsoft.com/office/drawing/2014/main" id="{EF889DDF-639D-119B-FFCD-49BCD25E6C03}"/>
              </a:ext>
            </a:extLst>
          </p:cNvPr>
          <p:cNvSpPr/>
          <p:nvPr/>
        </p:nvSpPr>
        <p:spPr>
          <a:xfrm>
            <a:off x="6090096" y="1200148"/>
            <a:ext cx="1022259" cy="9820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Arial"/>
              </a:rPr>
              <a:t>2</a:t>
            </a:r>
            <a:endParaRPr lang="en-US" sz="2000"/>
          </a:p>
        </p:txBody>
      </p:sp>
      <p:sp>
        <p:nvSpPr>
          <p:cNvPr id="9" name="Flowchart: Connector 8">
            <a:hlinkClick r:id="rId7" action="ppaction://hlinksldjump"/>
            <a:extLst>
              <a:ext uri="{FF2B5EF4-FFF2-40B4-BE49-F238E27FC236}">
                <a16:creationId xmlns:a16="http://schemas.microsoft.com/office/drawing/2014/main" id="{A14ECE7B-7178-88AD-2083-83F2BF3C85A9}"/>
              </a:ext>
            </a:extLst>
          </p:cNvPr>
          <p:cNvSpPr/>
          <p:nvPr/>
        </p:nvSpPr>
        <p:spPr>
          <a:xfrm>
            <a:off x="6210835" y="3856416"/>
            <a:ext cx="1022259" cy="9820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Arial"/>
              </a:rPr>
              <a:t>4</a:t>
            </a:r>
            <a:endParaRPr lang="en-US" sz="2000"/>
          </a:p>
        </p:txBody>
      </p:sp>
    </p:spTree>
    <p:extLst>
      <p:ext uri="{BB962C8B-B14F-4D97-AF65-F5344CB8AC3E}">
        <p14:creationId xmlns:p14="http://schemas.microsoft.com/office/powerpoint/2010/main" val="4002163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11" name="Google Shape;111;p26"/>
          <p:cNvSpPr txBox="1"/>
          <p:nvPr/>
        </p:nvSpPr>
        <p:spPr>
          <a:xfrm>
            <a:off x="430365" y="1892411"/>
            <a:ext cx="8498950" cy="1090643"/>
          </a:xfrm>
          <a:prstGeom prst="rect">
            <a:avLst/>
          </a:prstGeom>
          <a:noFill/>
          <a:ln>
            <a:noFill/>
          </a:ln>
        </p:spPr>
        <p:txBody>
          <a:bodyPr spcFirstLastPara="1" wrap="square" lIns="91425" tIns="45700" rIns="91425" bIns="45700" anchor="b" anchorCtr="0">
            <a:noAutofit/>
          </a:bodyPr>
          <a:lstStyle/>
          <a:p>
            <a:pPr algn="ctr">
              <a:lnSpc>
                <a:spcPct val="83333"/>
              </a:lnSpc>
            </a:pPr>
            <a:r>
              <a:rPr lang="en-US" sz="3600" b="1">
                <a:solidFill>
                  <a:schemeClr val="lt1"/>
                </a:solidFill>
                <a:latin typeface="Arial Black"/>
              </a:rPr>
              <a:t>HYPOTHESIS TESTING</a:t>
            </a:r>
            <a:endParaRPr lang="en-US"/>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extLst>
      <p:ext uri="{BB962C8B-B14F-4D97-AF65-F5344CB8AC3E}">
        <p14:creationId xmlns:p14="http://schemas.microsoft.com/office/powerpoint/2010/main" val="3162004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5" name="Text Placeholder 4">
            <a:extLst>
              <a:ext uri="{FF2B5EF4-FFF2-40B4-BE49-F238E27FC236}">
                <a16:creationId xmlns:a16="http://schemas.microsoft.com/office/drawing/2014/main" id="{7B757700-38CE-C2A0-F883-86C996648454}"/>
              </a:ext>
            </a:extLst>
          </p:cNvPr>
          <p:cNvSpPr>
            <a:spLocks noGrp="1"/>
          </p:cNvSpPr>
          <p:nvPr>
            <p:ph type="body" idx="1"/>
          </p:nvPr>
        </p:nvSpPr>
        <p:spPr>
          <a:xfrm>
            <a:off x="457200" y="1113183"/>
            <a:ext cx="2459781" cy="3610979"/>
          </a:xfrm>
        </p:spPr>
        <p:txBody>
          <a:bodyPr>
            <a:noAutofit/>
          </a:bodyPr>
          <a:lstStyle/>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p:txBody>
      </p:sp>
      <p:sp>
        <p:nvSpPr>
          <p:cNvPr id="7" name="Google Shape;157;p31">
            <a:extLst>
              <a:ext uri="{FF2B5EF4-FFF2-40B4-BE49-F238E27FC236}">
                <a16:creationId xmlns:a16="http://schemas.microsoft.com/office/drawing/2014/main" id="{F1DD6E69-5527-CF56-3738-ECBC013B3AB8}"/>
              </a:ext>
            </a:extLst>
          </p:cNvPr>
          <p:cNvSpPr txBox="1">
            <a:spLocks noGrp="1"/>
          </p:cNvSpPr>
          <p:nvPr>
            <p:ph type="title"/>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HYPOTHESIS TESTING </a:t>
            </a:r>
            <a:r>
              <a:rPr lang="en-US" sz="1400" b="1">
                <a:solidFill>
                  <a:schemeClr val="accent6">
                    <a:lumMod val="50000"/>
                  </a:schemeClr>
                </a:solidFill>
              </a:rPr>
              <a:t>| Listing out the Hypothesis formed for analyzing the data better and understanding the relation between various factors on sales</a:t>
            </a:r>
            <a:endParaRPr lang="en-US" sz="1400" b="1">
              <a:solidFill>
                <a:schemeClr val="accent6">
                  <a:lumMod val="50000"/>
                </a:schemeClr>
              </a:solidFill>
              <a:latin typeface="Arial" panose="020B0604020202020204" pitchFamily="34" charset="0"/>
              <a:cs typeface="Arial" panose="020B0604020202020204" pitchFamily="34" charset="0"/>
            </a:endParaRPr>
          </a:p>
        </p:txBody>
      </p:sp>
      <p:pic>
        <p:nvPicPr>
          <p:cNvPr id="4" name="Picture 7">
            <a:hlinkClick r:id="rId3" action="ppaction://hlinksldjump"/>
            <a:extLst>
              <a:ext uri="{FF2B5EF4-FFF2-40B4-BE49-F238E27FC236}">
                <a16:creationId xmlns:a16="http://schemas.microsoft.com/office/drawing/2014/main" id="{3CD0DCF5-0FD9-03E9-E0DC-D3503E52AE00}"/>
              </a:ext>
            </a:extLst>
          </p:cNvPr>
          <p:cNvPicPr>
            <a:picLocks noChangeAspect="1"/>
          </p:cNvPicPr>
          <p:nvPr/>
        </p:nvPicPr>
        <p:blipFill>
          <a:blip r:embed="rId4"/>
          <a:stretch>
            <a:fillRect/>
          </a:stretch>
        </p:blipFill>
        <p:spPr>
          <a:xfrm>
            <a:off x="838469" y="1116572"/>
            <a:ext cx="2476500" cy="1847850"/>
          </a:xfrm>
          <a:prstGeom prst="rect">
            <a:avLst/>
          </a:prstGeom>
        </p:spPr>
      </p:pic>
      <p:sp>
        <p:nvSpPr>
          <p:cNvPr id="10" name="Flowchart: Connector 9">
            <a:extLst>
              <a:ext uri="{FF2B5EF4-FFF2-40B4-BE49-F238E27FC236}">
                <a16:creationId xmlns:a16="http://schemas.microsoft.com/office/drawing/2014/main" id="{E5D0AFCE-F8A8-BD34-B52D-DE951840DF2E}"/>
              </a:ext>
            </a:extLst>
          </p:cNvPr>
          <p:cNvSpPr/>
          <p:nvPr/>
        </p:nvSpPr>
        <p:spPr>
          <a:xfrm>
            <a:off x="2620849" y="2536332"/>
            <a:ext cx="458809" cy="45880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1</a:t>
            </a:r>
            <a:endParaRPr lang="en-US"/>
          </a:p>
        </p:txBody>
      </p:sp>
      <p:pic>
        <p:nvPicPr>
          <p:cNvPr id="11" name="Picture 7">
            <a:hlinkClick r:id="rId5" action="ppaction://hlinksldjump"/>
            <a:extLst>
              <a:ext uri="{FF2B5EF4-FFF2-40B4-BE49-F238E27FC236}">
                <a16:creationId xmlns:a16="http://schemas.microsoft.com/office/drawing/2014/main" id="{0F35CAFD-78C1-CC39-FE71-1C330EFAC991}"/>
              </a:ext>
            </a:extLst>
          </p:cNvPr>
          <p:cNvPicPr>
            <a:picLocks noChangeAspect="1"/>
          </p:cNvPicPr>
          <p:nvPr/>
        </p:nvPicPr>
        <p:blipFill>
          <a:blip r:embed="rId4"/>
          <a:stretch>
            <a:fillRect/>
          </a:stretch>
        </p:blipFill>
        <p:spPr>
          <a:xfrm>
            <a:off x="5490962" y="1076325"/>
            <a:ext cx="2476500" cy="1847850"/>
          </a:xfrm>
          <a:prstGeom prst="rect">
            <a:avLst/>
          </a:prstGeom>
        </p:spPr>
      </p:pic>
      <p:sp>
        <p:nvSpPr>
          <p:cNvPr id="12" name="Flowchart: Connector 11">
            <a:extLst>
              <a:ext uri="{FF2B5EF4-FFF2-40B4-BE49-F238E27FC236}">
                <a16:creationId xmlns:a16="http://schemas.microsoft.com/office/drawing/2014/main" id="{0A8EA292-82FD-7AA7-A89F-AE7C99A2CB91}"/>
              </a:ext>
            </a:extLst>
          </p:cNvPr>
          <p:cNvSpPr/>
          <p:nvPr/>
        </p:nvSpPr>
        <p:spPr>
          <a:xfrm>
            <a:off x="7281391" y="2536332"/>
            <a:ext cx="458809" cy="45880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2</a:t>
            </a:r>
            <a:endParaRPr lang="en-US"/>
          </a:p>
        </p:txBody>
      </p:sp>
      <p:pic>
        <p:nvPicPr>
          <p:cNvPr id="15" name="Picture 7">
            <a:hlinkClick r:id="rId6" action="ppaction://hlinksldjump"/>
            <a:extLst>
              <a:ext uri="{FF2B5EF4-FFF2-40B4-BE49-F238E27FC236}">
                <a16:creationId xmlns:a16="http://schemas.microsoft.com/office/drawing/2014/main" id="{3D094C69-A3F6-786A-376F-A74F9CD6184A}"/>
              </a:ext>
            </a:extLst>
          </p:cNvPr>
          <p:cNvPicPr>
            <a:picLocks noChangeAspect="1"/>
          </p:cNvPicPr>
          <p:nvPr/>
        </p:nvPicPr>
        <p:blipFill>
          <a:blip r:embed="rId4"/>
          <a:stretch>
            <a:fillRect/>
          </a:stretch>
        </p:blipFill>
        <p:spPr>
          <a:xfrm>
            <a:off x="838468" y="3128895"/>
            <a:ext cx="2476500" cy="1847850"/>
          </a:xfrm>
          <a:prstGeom prst="rect">
            <a:avLst/>
          </a:prstGeom>
        </p:spPr>
      </p:pic>
      <p:sp>
        <p:nvSpPr>
          <p:cNvPr id="16" name="Flowchart: Connector 15">
            <a:extLst>
              <a:ext uri="{FF2B5EF4-FFF2-40B4-BE49-F238E27FC236}">
                <a16:creationId xmlns:a16="http://schemas.microsoft.com/office/drawing/2014/main" id="{18A1B03C-A2DC-B16A-7733-7704EBABE01A}"/>
              </a:ext>
            </a:extLst>
          </p:cNvPr>
          <p:cNvSpPr/>
          <p:nvPr/>
        </p:nvSpPr>
        <p:spPr>
          <a:xfrm>
            <a:off x="2620848" y="4605001"/>
            <a:ext cx="458809" cy="45880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3</a:t>
            </a:r>
          </a:p>
        </p:txBody>
      </p:sp>
      <p:pic>
        <p:nvPicPr>
          <p:cNvPr id="25" name="Picture 7">
            <a:hlinkClick r:id="rId7" action="ppaction://hlinksldjump"/>
            <a:extLst>
              <a:ext uri="{FF2B5EF4-FFF2-40B4-BE49-F238E27FC236}">
                <a16:creationId xmlns:a16="http://schemas.microsoft.com/office/drawing/2014/main" id="{EBEB7231-E89B-4BEF-6174-BC93004AD3B4}"/>
              </a:ext>
            </a:extLst>
          </p:cNvPr>
          <p:cNvPicPr>
            <a:picLocks noChangeAspect="1"/>
          </p:cNvPicPr>
          <p:nvPr/>
        </p:nvPicPr>
        <p:blipFill>
          <a:blip r:embed="rId4"/>
          <a:stretch>
            <a:fillRect/>
          </a:stretch>
        </p:blipFill>
        <p:spPr>
          <a:xfrm>
            <a:off x="5490962" y="3128895"/>
            <a:ext cx="2476500" cy="1847850"/>
          </a:xfrm>
          <a:prstGeom prst="rect">
            <a:avLst/>
          </a:prstGeom>
        </p:spPr>
      </p:pic>
      <p:sp>
        <p:nvSpPr>
          <p:cNvPr id="26" name="Flowchart: Connector 25">
            <a:extLst>
              <a:ext uri="{FF2B5EF4-FFF2-40B4-BE49-F238E27FC236}">
                <a16:creationId xmlns:a16="http://schemas.microsoft.com/office/drawing/2014/main" id="{5024E82F-1222-2E68-CA7A-B40E437B5393}"/>
              </a:ext>
            </a:extLst>
          </p:cNvPr>
          <p:cNvSpPr/>
          <p:nvPr/>
        </p:nvSpPr>
        <p:spPr>
          <a:xfrm>
            <a:off x="7345785" y="4516458"/>
            <a:ext cx="458809" cy="45880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4</a:t>
            </a:r>
            <a:endParaRPr lang="en-US"/>
          </a:p>
        </p:txBody>
      </p:sp>
    </p:spTree>
    <p:extLst>
      <p:ext uri="{BB962C8B-B14F-4D97-AF65-F5344CB8AC3E}">
        <p14:creationId xmlns:p14="http://schemas.microsoft.com/office/powerpoint/2010/main" val="180036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11" name="Google Shape;111;p26"/>
          <p:cNvSpPr txBox="1"/>
          <p:nvPr/>
        </p:nvSpPr>
        <p:spPr>
          <a:xfrm>
            <a:off x="430365" y="1892411"/>
            <a:ext cx="8498950" cy="1090643"/>
          </a:xfrm>
          <a:prstGeom prst="rect">
            <a:avLst/>
          </a:prstGeom>
          <a:noFill/>
          <a:ln>
            <a:noFill/>
          </a:ln>
        </p:spPr>
        <p:txBody>
          <a:bodyPr spcFirstLastPara="1" wrap="square" lIns="91425" tIns="45700" rIns="91425" bIns="45700" anchor="b" anchorCtr="0">
            <a:noAutofit/>
          </a:bodyPr>
          <a:lstStyle/>
          <a:p>
            <a:pPr algn="ctr">
              <a:lnSpc>
                <a:spcPct val="83333"/>
              </a:lnSpc>
              <a:buClr>
                <a:schemeClr val="lt1"/>
              </a:buClr>
              <a:buSzPts val="4800"/>
              <a:buFont typeface="Arial Black"/>
            </a:pPr>
            <a:r>
              <a:rPr lang="en-US" sz="3600" b="1">
                <a:solidFill>
                  <a:schemeClr val="lt1"/>
                </a:solidFill>
                <a:latin typeface="Arial Black"/>
              </a:rPr>
              <a:t>PRE-MODELING</a:t>
            </a:r>
            <a:endParaRPr lang="en-US" sz="3600">
              <a:solidFill>
                <a:schemeClr val="lt1"/>
              </a:solidFill>
            </a:endParaRPr>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extLst>
      <p:ext uri="{BB962C8B-B14F-4D97-AF65-F5344CB8AC3E}">
        <p14:creationId xmlns:p14="http://schemas.microsoft.com/office/powerpoint/2010/main" val="82142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7" name="Google Shape;157;p31">
            <a:extLst>
              <a:ext uri="{FF2B5EF4-FFF2-40B4-BE49-F238E27FC236}">
                <a16:creationId xmlns:a16="http://schemas.microsoft.com/office/drawing/2014/main" id="{5F3754EA-6E2A-DDAB-F19D-7F6FD0A985BB}"/>
              </a:ext>
            </a:extLst>
          </p:cNvPr>
          <p:cNvSpPr txBox="1">
            <a:spLocks noGrp="1"/>
          </p:cNvSpPr>
          <p:nvPr>
            <p:ph type="title"/>
          </p:nvPr>
        </p:nvSpPr>
        <p:spPr>
          <a:xfrm>
            <a:off x="457199" y="467378"/>
            <a:ext cx="8462357"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PRE- MODELING</a:t>
            </a:r>
            <a:r>
              <a:rPr lang="en-US" sz="1400" b="1">
                <a:solidFill>
                  <a:schemeClr val="accent6">
                    <a:lumMod val="50000"/>
                  </a:schemeClr>
                </a:solidFill>
              </a:rPr>
              <a:t> | Running ADF Test to check if the time series is stationary?</a:t>
            </a:r>
            <a:br>
              <a:rPr lang="en-US" sz="1400" b="1">
                <a:solidFill>
                  <a:schemeClr val="accent6">
                    <a:lumMod val="50000"/>
                  </a:schemeClr>
                </a:solidFill>
              </a:rPr>
            </a:br>
            <a:endParaRPr lang="en-US" sz="1400" b="1">
              <a:solidFill>
                <a:schemeClr val="accent6">
                  <a:lumMod val="50000"/>
                </a:schemeClr>
              </a:solidFill>
            </a:endParaRPr>
          </a:p>
        </p:txBody>
      </p:sp>
      <p:pic>
        <p:nvPicPr>
          <p:cNvPr id="8" name="Picture 8" descr="Chart, line chart&#10;&#10;Description automatically generated">
            <a:extLst>
              <a:ext uri="{FF2B5EF4-FFF2-40B4-BE49-F238E27FC236}">
                <a16:creationId xmlns:a16="http://schemas.microsoft.com/office/drawing/2014/main" id="{3A8DD003-CD9B-0D2F-24A9-55A452E360B4}"/>
              </a:ext>
            </a:extLst>
          </p:cNvPr>
          <p:cNvPicPr>
            <a:picLocks noChangeAspect="1"/>
          </p:cNvPicPr>
          <p:nvPr/>
        </p:nvPicPr>
        <p:blipFill>
          <a:blip r:embed="rId3"/>
          <a:stretch>
            <a:fillRect/>
          </a:stretch>
        </p:blipFill>
        <p:spPr>
          <a:xfrm>
            <a:off x="458799" y="1039176"/>
            <a:ext cx="5444835" cy="2026056"/>
          </a:xfrm>
          <a:prstGeom prst="rect">
            <a:avLst/>
          </a:prstGeom>
          <a:ln>
            <a:noFill/>
          </a:ln>
          <a:effectLst>
            <a:outerShdw blurRad="292100" dist="139700" dir="2700000" algn="tl" rotWithShape="0">
              <a:srgbClr val="333333">
                <a:alpha val="65000"/>
              </a:srgbClr>
            </a:outerShdw>
          </a:effectLst>
        </p:spPr>
      </p:pic>
      <p:pic>
        <p:nvPicPr>
          <p:cNvPr id="9" name="Picture 9" descr="Chart, histogram&#10;&#10;Description automatically generated">
            <a:extLst>
              <a:ext uri="{FF2B5EF4-FFF2-40B4-BE49-F238E27FC236}">
                <a16:creationId xmlns:a16="http://schemas.microsoft.com/office/drawing/2014/main" id="{438BF37A-4BE6-85E4-4C14-C802EA199001}"/>
              </a:ext>
            </a:extLst>
          </p:cNvPr>
          <p:cNvPicPr>
            <a:picLocks noChangeAspect="1"/>
          </p:cNvPicPr>
          <p:nvPr/>
        </p:nvPicPr>
        <p:blipFill>
          <a:blip r:embed="rId4"/>
          <a:stretch>
            <a:fillRect/>
          </a:stretch>
        </p:blipFill>
        <p:spPr>
          <a:xfrm>
            <a:off x="458799" y="3158406"/>
            <a:ext cx="5444836" cy="1871967"/>
          </a:xfrm>
          <a:prstGeom prst="rect">
            <a:avLst/>
          </a:prstGeom>
          <a:ln>
            <a:noFill/>
          </a:ln>
          <a:effectLst>
            <a:outerShdw blurRad="292100" dist="139700" dir="2700000" algn="tl" rotWithShape="0">
              <a:srgbClr val="333333">
                <a:alpha val="65000"/>
              </a:srgbClr>
            </a:outerShdw>
          </a:effectLst>
        </p:spPr>
      </p:pic>
      <p:pic>
        <p:nvPicPr>
          <p:cNvPr id="10" name="Picture 10" descr="Graphical user interface, text, email&#10;&#10;Description automatically generated">
            <a:extLst>
              <a:ext uri="{FF2B5EF4-FFF2-40B4-BE49-F238E27FC236}">
                <a16:creationId xmlns:a16="http://schemas.microsoft.com/office/drawing/2014/main" id="{245813C4-877F-E3DE-5553-D09ADA27780E}"/>
              </a:ext>
            </a:extLst>
          </p:cNvPr>
          <p:cNvPicPr>
            <a:picLocks noChangeAspect="1"/>
          </p:cNvPicPr>
          <p:nvPr/>
        </p:nvPicPr>
        <p:blipFill>
          <a:blip r:embed="rId5"/>
          <a:stretch>
            <a:fillRect/>
          </a:stretch>
        </p:blipFill>
        <p:spPr>
          <a:xfrm>
            <a:off x="6037917" y="1113052"/>
            <a:ext cx="2938229" cy="1526612"/>
          </a:xfrm>
          <a:prstGeom prst="rect">
            <a:avLst/>
          </a:prstGeom>
        </p:spPr>
      </p:pic>
      <p:sp>
        <p:nvSpPr>
          <p:cNvPr id="11" name="TextBox 10">
            <a:extLst>
              <a:ext uri="{FF2B5EF4-FFF2-40B4-BE49-F238E27FC236}">
                <a16:creationId xmlns:a16="http://schemas.microsoft.com/office/drawing/2014/main" id="{59CB42FC-87D8-EB12-6CD7-202837A58536}"/>
              </a:ext>
            </a:extLst>
          </p:cNvPr>
          <p:cNvSpPr txBox="1"/>
          <p:nvPr/>
        </p:nvSpPr>
        <p:spPr>
          <a:xfrm>
            <a:off x="6010741" y="2733608"/>
            <a:ext cx="2965405" cy="101566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Observation:</a:t>
            </a:r>
          </a:p>
          <a:p>
            <a:endParaRPr lang="en-US" sz="1000"/>
          </a:p>
          <a:p>
            <a:r>
              <a:rPr lang="en-US" sz="1000"/>
              <a:t>Since </a:t>
            </a:r>
            <a:r>
              <a:rPr lang="en-US" sz="1000" err="1"/>
              <a:t>p_value</a:t>
            </a:r>
            <a:r>
              <a:rPr lang="en-US" sz="1000"/>
              <a:t>&gt;0.05, we can conclude that our time series is not stationary.</a:t>
            </a:r>
          </a:p>
          <a:p>
            <a:r>
              <a:rPr lang="en-US" sz="1000"/>
              <a:t>To run any Time series model; we first need to make the series stationary</a:t>
            </a:r>
          </a:p>
        </p:txBody>
      </p:sp>
      <p:sp>
        <p:nvSpPr>
          <p:cNvPr id="12" name="TextBox 11">
            <a:extLst>
              <a:ext uri="{FF2B5EF4-FFF2-40B4-BE49-F238E27FC236}">
                <a16:creationId xmlns:a16="http://schemas.microsoft.com/office/drawing/2014/main" id="{2EAF1D75-F427-6FF9-C65A-8C3B6E61D8D6}"/>
              </a:ext>
            </a:extLst>
          </p:cNvPr>
          <p:cNvSpPr txBox="1"/>
          <p:nvPr/>
        </p:nvSpPr>
        <p:spPr>
          <a:xfrm>
            <a:off x="6010741" y="3844636"/>
            <a:ext cx="2965405" cy="86177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Observation:</a:t>
            </a:r>
          </a:p>
          <a:p>
            <a:endParaRPr lang="en-US" sz="1000"/>
          </a:p>
          <a:p>
            <a:r>
              <a:rPr lang="en-US" sz="1000"/>
              <a:t>As seen in the graph, we can clearly see an increasing trend along with spike in sales at a particular time period representing seasonality</a:t>
            </a:r>
          </a:p>
        </p:txBody>
      </p:sp>
    </p:spTree>
    <p:extLst>
      <p:ext uri="{BB962C8B-B14F-4D97-AF65-F5344CB8AC3E}">
        <p14:creationId xmlns:p14="http://schemas.microsoft.com/office/powerpoint/2010/main" val="535970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7" name="Google Shape;157;p31">
            <a:extLst>
              <a:ext uri="{FF2B5EF4-FFF2-40B4-BE49-F238E27FC236}">
                <a16:creationId xmlns:a16="http://schemas.microsoft.com/office/drawing/2014/main" id="{5F3754EA-6E2A-DDAB-F19D-7F6FD0A985BB}"/>
              </a:ext>
            </a:extLst>
          </p:cNvPr>
          <p:cNvSpPr txBox="1">
            <a:spLocks noGrp="1"/>
          </p:cNvSpPr>
          <p:nvPr>
            <p:ph type="title"/>
          </p:nvPr>
        </p:nvSpPr>
        <p:spPr>
          <a:xfrm>
            <a:off x="457199" y="467378"/>
            <a:ext cx="8462357"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PRE- MODELING</a:t>
            </a:r>
            <a:r>
              <a:rPr lang="en-US" sz="1400" b="1">
                <a:solidFill>
                  <a:schemeClr val="accent6">
                    <a:lumMod val="50000"/>
                  </a:schemeClr>
                </a:solidFill>
              </a:rPr>
              <a:t> | Breaking down the time series to see the trend , seasonality and residual in our data</a:t>
            </a:r>
          </a:p>
        </p:txBody>
      </p:sp>
      <p:pic>
        <p:nvPicPr>
          <p:cNvPr id="2" name="Picture 2" descr="Timeline&#10;&#10;Description automatically generated">
            <a:extLst>
              <a:ext uri="{FF2B5EF4-FFF2-40B4-BE49-F238E27FC236}">
                <a16:creationId xmlns:a16="http://schemas.microsoft.com/office/drawing/2014/main" id="{8E74C357-F6F8-B8EB-591B-0B0910090F2E}"/>
              </a:ext>
            </a:extLst>
          </p:cNvPr>
          <p:cNvPicPr>
            <a:picLocks noChangeAspect="1"/>
          </p:cNvPicPr>
          <p:nvPr/>
        </p:nvPicPr>
        <p:blipFill>
          <a:blip r:embed="rId3"/>
          <a:stretch>
            <a:fillRect/>
          </a:stretch>
        </p:blipFill>
        <p:spPr>
          <a:xfrm>
            <a:off x="458799" y="1113807"/>
            <a:ext cx="8322318" cy="272405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C687F6D-55E3-FE56-30ED-C45B99B91287}"/>
              </a:ext>
            </a:extLst>
          </p:cNvPr>
          <p:cNvSpPr txBox="1"/>
          <p:nvPr/>
        </p:nvSpPr>
        <p:spPr>
          <a:xfrm>
            <a:off x="2973398" y="4120395"/>
            <a:ext cx="349294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Observation:</a:t>
            </a:r>
          </a:p>
          <a:p>
            <a:r>
              <a:rPr lang="en-US" sz="1000"/>
              <a:t>Time series is an Additive one not a multiplicative one</a:t>
            </a:r>
          </a:p>
          <a:p>
            <a:r>
              <a:rPr lang="en-US" sz="1000"/>
              <a:t>Trend is present in the data along with Seasonality</a:t>
            </a:r>
          </a:p>
        </p:txBody>
      </p:sp>
    </p:spTree>
    <p:extLst>
      <p:ext uri="{BB962C8B-B14F-4D97-AF65-F5344CB8AC3E}">
        <p14:creationId xmlns:p14="http://schemas.microsoft.com/office/powerpoint/2010/main" val="1158668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7" name="Google Shape;157;p31">
            <a:extLst>
              <a:ext uri="{FF2B5EF4-FFF2-40B4-BE49-F238E27FC236}">
                <a16:creationId xmlns:a16="http://schemas.microsoft.com/office/drawing/2014/main" id="{5F3754EA-6E2A-DDAB-F19D-7F6FD0A985BB}"/>
              </a:ext>
            </a:extLst>
          </p:cNvPr>
          <p:cNvSpPr txBox="1">
            <a:spLocks noGrp="1"/>
          </p:cNvSpPr>
          <p:nvPr>
            <p:ph type="title"/>
          </p:nvPr>
        </p:nvSpPr>
        <p:spPr>
          <a:xfrm>
            <a:off x="457199" y="467378"/>
            <a:ext cx="8462357"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PRE- MODELING</a:t>
            </a:r>
            <a:r>
              <a:rPr lang="en-US" sz="1400" b="1">
                <a:solidFill>
                  <a:schemeClr val="accent6">
                    <a:lumMod val="50000"/>
                  </a:schemeClr>
                </a:solidFill>
              </a:rPr>
              <a:t> | Running ACF and PACF to find the P and Q value for the ARIMA Model along with doing first degree differencing to make our time series stationary</a:t>
            </a:r>
          </a:p>
        </p:txBody>
      </p:sp>
      <p:sp>
        <p:nvSpPr>
          <p:cNvPr id="3" name="TextBox 2">
            <a:extLst>
              <a:ext uri="{FF2B5EF4-FFF2-40B4-BE49-F238E27FC236}">
                <a16:creationId xmlns:a16="http://schemas.microsoft.com/office/drawing/2014/main" id="{0C687F6D-55E3-FE56-30ED-C45B99B91287}"/>
              </a:ext>
            </a:extLst>
          </p:cNvPr>
          <p:cNvSpPr txBox="1"/>
          <p:nvPr/>
        </p:nvSpPr>
        <p:spPr>
          <a:xfrm>
            <a:off x="455601" y="4082793"/>
            <a:ext cx="4056100" cy="86177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Observation:</a:t>
            </a:r>
          </a:p>
          <a:p>
            <a:r>
              <a:rPr lang="en-US" sz="1000"/>
              <a:t>We did first degree differencing to make our time series stationary for further forecasting. After doing the same, we again did ADF test to make sure our p value is coming less than 0.05; statistically </a:t>
            </a:r>
            <a:endParaRPr lang="en-US"/>
          </a:p>
          <a:p>
            <a:r>
              <a:rPr lang="en-US" sz="1000"/>
              <a:t>proving that timeseries is stationary now</a:t>
            </a:r>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5F825AC1-B1CD-4748-F69F-8BF92F0EF80E}"/>
              </a:ext>
            </a:extLst>
          </p:cNvPr>
          <p:cNvPicPr>
            <a:picLocks noChangeAspect="1"/>
          </p:cNvPicPr>
          <p:nvPr/>
        </p:nvPicPr>
        <p:blipFill>
          <a:blip r:embed="rId3"/>
          <a:stretch>
            <a:fillRect/>
          </a:stretch>
        </p:blipFill>
        <p:spPr>
          <a:xfrm>
            <a:off x="458798" y="1115439"/>
            <a:ext cx="4070432" cy="1361395"/>
          </a:xfrm>
          <a:prstGeom prst="rect">
            <a:avLst/>
          </a:prstGeom>
          <a:ln>
            <a:solidFill>
              <a:schemeClr val="tx1"/>
            </a:solidFill>
          </a:ln>
        </p:spPr>
      </p:pic>
      <p:pic>
        <p:nvPicPr>
          <p:cNvPr id="6" name="Picture 7" descr="Graphical user interface, text, application, email&#10;&#10;Description automatically generated">
            <a:extLst>
              <a:ext uri="{FF2B5EF4-FFF2-40B4-BE49-F238E27FC236}">
                <a16:creationId xmlns:a16="http://schemas.microsoft.com/office/drawing/2014/main" id="{EB4D9353-86AA-F4F9-A41C-84799DAE8BEA}"/>
              </a:ext>
            </a:extLst>
          </p:cNvPr>
          <p:cNvPicPr>
            <a:picLocks noChangeAspect="1"/>
          </p:cNvPicPr>
          <p:nvPr/>
        </p:nvPicPr>
        <p:blipFill>
          <a:blip r:embed="rId4"/>
          <a:stretch>
            <a:fillRect/>
          </a:stretch>
        </p:blipFill>
        <p:spPr>
          <a:xfrm>
            <a:off x="458797" y="2600628"/>
            <a:ext cx="4057872" cy="1303009"/>
          </a:xfrm>
          <a:prstGeom prst="rect">
            <a:avLst/>
          </a:prstGeom>
          <a:ln>
            <a:solidFill>
              <a:schemeClr val="tx1"/>
            </a:solidFill>
          </a:ln>
        </p:spPr>
      </p:pic>
      <p:pic>
        <p:nvPicPr>
          <p:cNvPr id="8" name="Picture 8" descr="Chart&#10;&#10;Description automatically generated">
            <a:extLst>
              <a:ext uri="{FF2B5EF4-FFF2-40B4-BE49-F238E27FC236}">
                <a16:creationId xmlns:a16="http://schemas.microsoft.com/office/drawing/2014/main" id="{836D06D7-2D11-B273-43E3-954A56EB3521}"/>
              </a:ext>
            </a:extLst>
          </p:cNvPr>
          <p:cNvPicPr>
            <a:picLocks noChangeAspect="1"/>
          </p:cNvPicPr>
          <p:nvPr/>
        </p:nvPicPr>
        <p:blipFill>
          <a:blip r:embed="rId5"/>
          <a:stretch>
            <a:fillRect/>
          </a:stretch>
        </p:blipFill>
        <p:spPr>
          <a:xfrm>
            <a:off x="4684385" y="2601469"/>
            <a:ext cx="4151514" cy="1305675"/>
          </a:xfrm>
          <a:prstGeom prst="rect">
            <a:avLst/>
          </a:prstGeom>
          <a:ln>
            <a:noFill/>
          </a:ln>
          <a:effectLst>
            <a:outerShdw blurRad="292100" dist="139700" dir="2700000" algn="tl" rotWithShape="0">
              <a:srgbClr val="333333">
                <a:alpha val="65000"/>
              </a:srgbClr>
            </a:outerShdw>
          </a:effectLst>
        </p:spPr>
      </p:pic>
      <p:pic>
        <p:nvPicPr>
          <p:cNvPr id="9" name="Picture 9" descr="Chart, scatter chart&#10;&#10;Description automatically generated">
            <a:extLst>
              <a:ext uri="{FF2B5EF4-FFF2-40B4-BE49-F238E27FC236}">
                <a16:creationId xmlns:a16="http://schemas.microsoft.com/office/drawing/2014/main" id="{3B561DEE-DFDA-748F-BC3D-49ECFEE927CD}"/>
              </a:ext>
            </a:extLst>
          </p:cNvPr>
          <p:cNvPicPr>
            <a:picLocks noChangeAspect="1"/>
          </p:cNvPicPr>
          <p:nvPr/>
        </p:nvPicPr>
        <p:blipFill>
          <a:blip r:embed="rId6"/>
          <a:stretch>
            <a:fillRect/>
          </a:stretch>
        </p:blipFill>
        <p:spPr>
          <a:xfrm>
            <a:off x="4684386" y="1115664"/>
            <a:ext cx="4125932" cy="135724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04B221A-2374-0CB3-DE81-F297A48E18C0}"/>
              </a:ext>
            </a:extLst>
          </p:cNvPr>
          <p:cNvSpPr txBox="1"/>
          <p:nvPr/>
        </p:nvSpPr>
        <p:spPr>
          <a:xfrm>
            <a:off x="4685184" y="4036906"/>
            <a:ext cx="4140377" cy="55399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Observation:</a:t>
            </a:r>
          </a:p>
          <a:p>
            <a:r>
              <a:rPr lang="en-US" sz="1000"/>
              <a:t>Time series is an Additive one not a multiplicative one</a:t>
            </a:r>
          </a:p>
          <a:p>
            <a:r>
              <a:rPr lang="en-US" sz="1000"/>
              <a:t>Trend is present in the data along with Seasonality</a:t>
            </a:r>
          </a:p>
        </p:txBody>
      </p:sp>
    </p:spTree>
    <p:extLst>
      <p:ext uri="{BB962C8B-B14F-4D97-AF65-F5344CB8AC3E}">
        <p14:creationId xmlns:p14="http://schemas.microsoft.com/office/powerpoint/2010/main" val="53667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11" name="Google Shape;111;p26"/>
          <p:cNvSpPr txBox="1"/>
          <p:nvPr/>
        </p:nvSpPr>
        <p:spPr>
          <a:xfrm>
            <a:off x="430365" y="1892411"/>
            <a:ext cx="8498950" cy="1090643"/>
          </a:xfrm>
          <a:prstGeom prst="rect">
            <a:avLst/>
          </a:prstGeom>
          <a:noFill/>
          <a:ln>
            <a:noFill/>
          </a:ln>
        </p:spPr>
        <p:txBody>
          <a:bodyPr spcFirstLastPara="1" wrap="square" lIns="91425" tIns="45700" rIns="91425" bIns="45700" anchor="b" anchorCtr="0">
            <a:noAutofit/>
          </a:bodyPr>
          <a:lstStyle/>
          <a:p>
            <a:pPr algn="ctr">
              <a:lnSpc>
                <a:spcPct val="83333"/>
              </a:lnSpc>
              <a:buClr>
                <a:schemeClr val="lt1"/>
              </a:buClr>
              <a:buSzPts val="4800"/>
              <a:buFont typeface="Arial Black"/>
            </a:pPr>
            <a:r>
              <a:rPr lang="en-US" sz="3600" b="1">
                <a:solidFill>
                  <a:schemeClr val="lt1"/>
                </a:solidFill>
                <a:latin typeface="Arial Black"/>
              </a:rPr>
              <a:t>MODELING</a:t>
            </a:r>
            <a:endParaRPr lang="en-US" sz="3600">
              <a:solidFill>
                <a:schemeClr val="lt1"/>
              </a:solidFill>
            </a:endParaRPr>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extLst>
      <p:ext uri="{BB962C8B-B14F-4D97-AF65-F5344CB8AC3E}">
        <p14:creationId xmlns:p14="http://schemas.microsoft.com/office/powerpoint/2010/main" val="368658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7" name="Google Shape;157;p31">
            <a:extLst>
              <a:ext uri="{FF2B5EF4-FFF2-40B4-BE49-F238E27FC236}">
                <a16:creationId xmlns:a16="http://schemas.microsoft.com/office/drawing/2014/main" id="{5F3754EA-6E2A-DDAB-F19D-7F6FD0A985BB}"/>
              </a:ext>
            </a:extLst>
          </p:cNvPr>
          <p:cNvSpPr txBox="1">
            <a:spLocks noGrp="1"/>
          </p:cNvSpPr>
          <p:nvPr>
            <p:ph type="title"/>
          </p:nvPr>
        </p:nvSpPr>
        <p:spPr>
          <a:xfrm>
            <a:off x="457199" y="467378"/>
            <a:ext cx="8462357"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MODELING</a:t>
            </a:r>
            <a:r>
              <a:rPr lang="en-US" sz="1400" b="1">
                <a:solidFill>
                  <a:schemeClr val="accent6">
                    <a:lumMod val="50000"/>
                  </a:schemeClr>
                </a:solidFill>
              </a:rPr>
              <a:t> | TOTAL SALES | ARIMA</a:t>
            </a:r>
            <a:br>
              <a:rPr lang="en-US" sz="1400" b="1">
                <a:solidFill>
                  <a:schemeClr val="accent6">
                    <a:lumMod val="50000"/>
                  </a:schemeClr>
                </a:solidFill>
              </a:rPr>
            </a:br>
            <a:endParaRPr lang="en-US" sz="1400" b="1">
              <a:solidFill>
                <a:schemeClr val="accent6">
                  <a:lumMod val="50000"/>
                </a:schemeClr>
              </a:solidFill>
            </a:endParaRPr>
          </a:p>
        </p:txBody>
      </p:sp>
      <p:pic>
        <p:nvPicPr>
          <p:cNvPr id="4" name="Picture 4">
            <a:extLst>
              <a:ext uri="{FF2B5EF4-FFF2-40B4-BE49-F238E27FC236}">
                <a16:creationId xmlns:a16="http://schemas.microsoft.com/office/drawing/2014/main" id="{31CAE3B5-FFAF-B1BD-9235-E2671C339153}"/>
              </a:ext>
            </a:extLst>
          </p:cNvPr>
          <p:cNvPicPr>
            <a:picLocks noChangeAspect="1"/>
          </p:cNvPicPr>
          <p:nvPr/>
        </p:nvPicPr>
        <p:blipFill>
          <a:blip r:embed="rId3"/>
          <a:stretch>
            <a:fillRect/>
          </a:stretch>
        </p:blipFill>
        <p:spPr>
          <a:xfrm>
            <a:off x="455531" y="948992"/>
            <a:ext cx="6868845" cy="2181777"/>
          </a:xfrm>
          <a:prstGeom prst="rect">
            <a:avLst/>
          </a:prstGeom>
          <a:ln>
            <a:solidFill>
              <a:schemeClr val="tx1"/>
            </a:solidFill>
          </a:ln>
        </p:spPr>
      </p:pic>
      <p:pic>
        <p:nvPicPr>
          <p:cNvPr id="5" name="Picture 5" descr="Chart&#10;&#10;Description automatically generated">
            <a:extLst>
              <a:ext uri="{FF2B5EF4-FFF2-40B4-BE49-F238E27FC236}">
                <a16:creationId xmlns:a16="http://schemas.microsoft.com/office/drawing/2014/main" id="{1FC1D741-6519-E8D8-A8D4-D3BD0CDDA542}"/>
              </a:ext>
            </a:extLst>
          </p:cNvPr>
          <p:cNvPicPr>
            <a:picLocks noChangeAspect="1"/>
          </p:cNvPicPr>
          <p:nvPr/>
        </p:nvPicPr>
        <p:blipFill>
          <a:blip r:embed="rId4"/>
          <a:stretch>
            <a:fillRect/>
          </a:stretch>
        </p:blipFill>
        <p:spPr>
          <a:xfrm>
            <a:off x="4105622" y="3219050"/>
            <a:ext cx="3218754" cy="1692219"/>
          </a:xfrm>
          <a:prstGeom prst="rect">
            <a:avLst/>
          </a:prstGeom>
          <a:ln>
            <a:noFill/>
          </a:ln>
          <a:effectLst>
            <a:outerShdw blurRad="292100" dist="139700" dir="2700000" algn="tl" rotWithShape="0">
              <a:srgbClr val="333333">
                <a:alpha val="65000"/>
              </a:srgbClr>
            </a:outerShdw>
          </a:effectLst>
        </p:spPr>
      </p:pic>
      <p:pic>
        <p:nvPicPr>
          <p:cNvPr id="6" name="Picture 7" descr="Chart, line chart&#10;&#10;Description automatically generated">
            <a:extLst>
              <a:ext uri="{FF2B5EF4-FFF2-40B4-BE49-F238E27FC236}">
                <a16:creationId xmlns:a16="http://schemas.microsoft.com/office/drawing/2014/main" id="{0F181220-E7E8-8A28-6887-A21FC8D51949}"/>
              </a:ext>
            </a:extLst>
          </p:cNvPr>
          <p:cNvPicPr>
            <a:picLocks noChangeAspect="1"/>
          </p:cNvPicPr>
          <p:nvPr/>
        </p:nvPicPr>
        <p:blipFill>
          <a:blip r:embed="rId5"/>
          <a:stretch>
            <a:fillRect/>
          </a:stretch>
        </p:blipFill>
        <p:spPr>
          <a:xfrm>
            <a:off x="455532" y="3219221"/>
            <a:ext cx="3469047" cy="169187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6E809D4-ED50-B92A-6F78-93A5F3521CEB}"/>
              </a:ext>
            </a:extLst>
          </p:cNvPr>
          <p:cNvSpPr txBox="1"/>
          <p:nvPr/>
        </p:nvSpPr>
        <p:spPr>
          <a:xfrm>
            <a:off x="7508759" y="3708492"/>
            <a:ext cx="1535123" cy="70788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The residual errors seem fine with near zero mean and uniform variance.</a:t>
            </a:r>
          </a:p>
        </p:txBody>
      </p:sp>
      <p:sp>
        <p:nvSpPr>
          <p:cNvPr id="12" name="TextBox 11">
            <a:extLst>
              <a:ext uri="{FF2B5EF4-FFF2-40B4-BE49-F238E27FC236}">
                <a16:creationId xmlns:a16="http://schemas.microsoft.com/office/drawing/2014/main" id="{81C028F6-C5FE-E9AE-ED2D-28838E26EED6}"/>
              </a:ext>
            </a:extLst>
          </p:cNvPr>
          <p:cNvSpPr txBox="1"/>
          <p:nvPr/>
        </p:nvSpPr>
        <p:spPr>
          <a:xfrm>
            <a:off x="7480462" y="949973"/>
            <a:ext cx="1561524" cy="204671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Observation:</a:t>
            </a:r>
          </a:p>
          <a:p>
            <a:r>
              <a:rPr lang="en-US" sz="900"/>
              <a:t>We have used AR (p) =2, the number of lag observations or autoregressive terms in the model; </a:t>
            </a:r>
          </a:p>
          <a:p>
            <a:endParaRPr lang="en-US" sz="900"/>
          </a:p>
          <a:p>
            <a:r>
              <a:rPr lang="en-US" sz="900"/>
              <a:t>Integration (d)=1, the difference in the nonseasonal observations; </a:t>
            </a:r>
          </a:p>
          <a:p>
            <a:endParaRPr lang="en-US" sz="900"/>
          </a:p>
          <a:p>
            <a:r>
              <a:rPr lang="en-US" sz="900"/>
              <a:t>MA (q)=2, the size of the moving average window.</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7" name="Google Shape;157;p31">
            <a:extLst>
              <a:ext uri="{FF2B5EF4-FFF2-40B4-BE49-F238E27FC236}">
                <a16:creationId xmlns:a16="http://schemas.microsoft.com/office/drawing/2014/main" id="{5F3754EA-6E2A-DDAB-F19D-7F6FD0A985BB}"/>
              </a:ext>
            </a:extLst>
          </p:cNvPr>
          <p:cNvSpPr txBox="1">
            <a:spLocks noGrp="1"/>
          </p:cNvSpPr>
          <p:nvPr>
            <p:ph type="title"/>
          </p:nvPr>
        </p:nvSpPr>
        <p:spPr>
          <a:xfrm>
            <a:off x="457199" y="467378"/>
            <a:ext cx="8462357"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MODELING</a:t>
            </a:r>
            <a:r>
              <a:rPr lang="en-US" sz="1400" b="1">
                <a:solidFill>
                  <a:schemeClr val="accent6">
                    <a:lumMod val="50000"/>
                  </a:schemeClr>
                </a:solidFill>
              </a:rPr>
              <a:t> | TOTAL SALES | ARIMA</a:t>
            </a:r>
            <a:br>
              <a:rPr lang="en-US" sz="1400" b="1">
                <a:solidFill>
                  <a:schemeClr val="accent6">
                    <a:lumMod val="50000"/>
                  </a:schemeClr>
                </a:solidFill>
              </a:rPr>
            </a:br>
            <a:endParaRPr lang="en-US" sz="1400" b="1">
              <a:solidFill>
                <a:schemeClr val="accent6">
                  <a:lumMod val="50000"/>
                </a:schemeClr>
              </a:solidFill>
            </a:endParaRPr>
          </a:p>
        </p:txBody>
      </p:sp>
      <p:pic>
        <p:nvPicPr>
          <p:cNvPr id="2" name="Picture 2" descr="Chart, line chart&#10;&#10;Description automatically generated">
            <a:extLst>
              <a:ext uri="{FF2B5EF4-FFF2-40B4-BE49-F238E27FC236}">
                <a16:creationId xmlns:a16="http://schemas.microsoft.com/office/drawing/2014/main" id="{195BBAFF-1CAA-73B5-F319-93869CEAC4AF}"/>
              </a:ext>
            </a:extLst>
          </p:cNvPr>
          <p:cNvPicPr>
            <a:picLocks noChangeAspect="1"/>
          </p:cNvPicPr>
          <p:nvPr/>
        </p:nvPicPr>
        <p:blipFill>
          <a:blip r:embed="rId3"/>
          <a:stretch>
            <a:fillRect/>
          </a:stretch>
        </p:blipFill>
        <p:spPr>
          <a:xfrm>
            <a:off x="538962" y="902919"/>
            <a:ext cx="7198396" cy="2102891"/>
          </a:xfrm>
          <a:prstGeom prst="rect">
            <a:avLst/>
          </a:prstGeom>
          <a:ln>
            <a:noFill/>
          </a:ln>
          <a:effectLst>
            <a:outerShdw blurRad="292100" dist="139700" dir="2700000" algn="tl" rotWithShape="0">
              <a:srgbClr val="333333">
                <a:alpha val="65000"/>
              </a:srgbClr>
            </a:outerShdw>
          </a:effectLst>
        </p:spPr>
      </p:pic>
      <p:pic>
        <p:nvPicPr>
          <p:cNvPr id="3" name="Picture 7" descr="Text&#10;&#10;Description automatically generated">
            <a:extLst>
              <a:ext uri="{FF2B5EF4-FFF2-40B4-BE49-F238E27FC236}">
                <a16:creationId xmlns:a16="http://schemas.microsoft.com/office/drawing/2014/main" id="{3899A2D6-C98C-1680-BD60-555A0756C6E1}"/>
              </a:ext>
            </a:extLst>
          </p:cNvPr>
          <p:cNvPicPr>
            <a:picLocks noChangeAspect="1"/>
          </p:cNvPicPr>
          <p:nvPr/>
        </p:nvPicPr>
        <p:blipFill>
          <a:blip r:embed="rId4"/>
          <a:stretch>
            <a:fillRect/>
          </a:stretch>
        </p:blipFill>
        <p:spPr>
          <a:xfrm>
            <a:off x="538962" y="3246494"/>
            <a:ext cx="2342734" cy="1779162"/>
          </a:xfrm>
          <a:prstGeom prst="rect">
            <a:avLst/>
          </a:prstGeom>
          <a:ln>
            <a:solidFill>
              <a:schemeClr val="tx1"/>
            </a:solidFill>
          </a:ln>
        </p:spPr>
      </p:pic>
      <p:sp>
        <p:nvSpPr>
          <p:cNvPr id="9" name="TextBox 8">
            <a:extLst>
              <a:ext uri="{FF2B5EF4-FFF2-40B4-BE49-F238E27FC236}">
                <a16:creationId xmlns:a16="http://schemas.microsoft.com/office/drawing/2014/main" id="{0AC400D4-CFAA-91AA-37E8-00006BD81E5C}"/>
              </a:ext>
            </a:extLst>
          </p:cNvPr>
          <p:cNvSpPr txBox="1"/>
          <p:nvPr/>
        </p:nvSpPr>
        <p:spPr>
          <a:xfrm>
            <a:off x="5564825" y="3783580"/>
            <a:ext cx="1535123" cy="70788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MAPE value is coming as 0.264 that is we are getting 74% accuracy in the forecasted values</a:t>
            </a:r>
          </a:p>
        </p:txBody>
      </p:sp>
      <p:pic>
        <p:nvPicPr>
          <p:cNvPr id="11" name="Picture 12" descr="Table&#10;&#10;Description automatically generated">
            <a:extLst>
              <a:ext uri="{FF2B5EF4-FFF2-40B4-BE49-F238E27FC236}">
                <a16:creationId xmlns:a16="http://schemas.microsoft.com/office/drawing/2014/main" id="{E172CDB5-4F93-F9EE-CC02-31449B0EA347}"/>
              </a:ext>
            </a:extLst>
          </p:cNvPr>
          <p:cNvPicPr>
            <a:picLocks noChangeAspect="1"/>
          </p:cNvPicPr>
          <p:nvPr/>
        </p:nvPicPr>
        <p:blipFill>
          <a:blip r:embed="rId5"/>
          <a:stretch>
            <a:fillRect/>
          </a:stretch>
        </p:blipFill>
        <p:spPr>
          <a:xfrm>
            <a:off x="3217087" y="3247276"/>
            <a:ext cx="2029869" cy="1785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502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lgn="ctr">
              <a:buSzPts val="4400"/>
            </a:pPr>
            <a:r>
              <a:rPr lang="en-US" sz="3400" dirty="0">
                <a:solidFill>
                  <a:schemeClr val="accent6">
                    <a:lumMod val="50000"/>
                  </a:schemeClr>
                </a:solidFill>
                <a:latin typeface="Arial Rounded MT Bold"/>
              </a:rPr>
              <a:t>Meet the</a:t>
            </a:r>
            <a:r>
              <a:rPr lang="en-US" sz="2800" dirty="0">
                <a:solidFill>
                  <a:schemeClr val="accent6">
                    <a:lumMod val="50000"/>
                  </a:schemeClr>
                </a:solidFill>
                <a:latin typeface="Arial Rounded MT Bold"/>
              </a:rPr>
              <a:t> </a:t>
            </a:r>
            <a:r>
              <a:rPr lang="en-US" sz="3400" dirty="0">
                <a:solidFill>
                  <a:schemeClr val="accent6">
                    <a:lumMod val="50000"/>
                  </a:schemeClr>
                </a:solidFill>
                <a:latin typeface="Arial Rounded MT Bold"/>
              </a:rPr>
              <a:t>Group</a:t>
            </a:r>
            <a:r>
              <a:rPr lang="en-US" sz="2800" dirty="0">
                <a:solidFill>
                  <a:schemeClr val="accent6">
                    <a:lumMod val="50000"/>
                  </a:schemeClr>
                </a:solidFill>
                <a:latin typeface="Arial Rounded MT Bold"/>
              </a:rPr>
              <a:t> </a:t>
            </a:r>
            <a:endParaRPr lang="en-US" sz="3600" dirty="0">
              <a:solidFill>
                <a:schemeClr val="accent6">
                  <a:lumMod val="50000"/>
                </a:schemeClr>
              </a:solidFill>
              <a:latin typeface="Arial Rounded MT Bold"/>
            </a:endParaRPr>
          </a:p>
        </p:txBody>
      </p:sp>
      <p:sp>
        <p:nvSpPr>
          <p:cNvPr id="3" name="TextBox 2">
            <a:extLst>
              <a:ext uri="{FF2B5EF4-FFF2-40B4-BE49-F238E27FC236}">
                <a16:creationId xmlns:a16="http://schemas.microsoft.com/office/drawing/2014/main" id="{CED17995-38A5-37CC-80C2-4DFD7C835710}"/>
              </a:ext>
            </a:extLst>
          </p:cNvPr>
          <p:cNvSpPr txBox="1"/>
          <p:nvPr/>
        </p:nvSpPr>
        <p:spPr>
          <a:xfrm rot="10800000" flipV="1">
            <a:off x="2088712" y="3344761"/>
            <a:ext cx="7129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Aashi</a:t>
            </a:r>
          </a:p>
          <a:p>
            <a:pPr algn="ctr"/>
            <a:r>
              <a:rPr lang="en-US"/>
              <a:t>Aashi</a:t>
            </a:r>
          </a:p>
        </p:txBody>
      </p:sp>
      <p:pic>
        <p:nvPicPr>
          <p:cNvPr id="7" name="Picture 7" descr="A picture containing person, posing, smiling, staring&#10;&#10;Description automatically generated">
            <a:extLst>
              <a:ext uri="{FF2B5EF4-FFF2-40B4-BE49-F238E27FC236}">
                <a16:creationId xmlns:a16="http://schemas.microsoft.com/office/drawing/2014/main" id="{553690A0-94A3-96CC-87FD-8F585FB22202}"/>
              </a:ext>
            </a:extLst>
          </p:cNvPr>
          <p:cNvPicPr>
            <a:picLocks noChangeAspect="1"/>
          </p:cNvPicPr>
          <p:nvPr/>
        </p:nvPicPr>
        <p:blipFill>
          <a:blip r:embed="rId3"/>
          <a:stretch>
            <a:fillRect/>
          </a:stretch>
        </p:blipFill>
        <p:spPr>
          <a:xfrm>
            <a:off x="1974803" y="2032155"/>
            <a:ext cx="936781" cy="1201006"/>
          </a:xfrm>
          <a:prstGeom prst="rect">
            <a:avLst/>
          </a:prstGeom>
          <a:ln/>
        </p:spPr>
        <p:style>
          <a:lnRef idx="2">
            <a:schemeClr val="dk1"/>
          </a:lnRef>
          <a:fillRef idx="1">
            <a:schemeClr val="lt1"/>
          </a:fillRef>
          <a:effectRef idx="0">
            <a:schemeClr val="dk1"/>
          </a:effectRef>
          <a:fontRef idx="minor">
            <a:schemeClr val="dk1"/>
          </a:fontRef>
        </p:style>
      </p:pic>
      <p:pic>
        <p:nvPicPr>
          <p:cNvPr id="8" name="Picture 9">
            <a:extLst>
              <a:ext uri="{FF2B5EF4-FFF2-40B4-BE49-F238E27FC236}">
                <a16:creationId xmlns:a16="http://schemas.microsoft.com/office/drawing/2014/main" id="{FCD7204D-0F53-D97F-1E01-286F698489A0}"/>
              </a:ext>
            </a:extLst>
          </p:cNvPr>
          <p:cNvPicPr>
            <a:picLocks noChangeAspect="1"/>
          </p:cNvPicPr>
          <p:nvPr/>
        </p:nvPicPr>
        <p:blipFill>
          <a:blip r:embed="rId4"/>
          <a:stretch>
            <a:fillRect/>
          </a:stretch>
        </p:blipFill>
        <p:spPr>
          <a:xfrm>
            <a:off x="3308525" y="2031054"/>
            <a:ext cx="940160" cy="1232924"/>
          </a:xfrm>
          <a:prstGeom prst="rect">
            <a:avLst/>
          </a:prstGeom>
          <a:ln w="28575">
            <a:solidFill>
              <a:schemeClr val="tx1"/>
            </a:solidFill>
          </a:ln>
        </p:spPr>
      </p:pic>
      <p:sp>
        <p:nvSpPr>
          <p:cNvPr id="10" name="TextBox 9">
            <a:extLst>
              <a:ext uri="{FF2B5EF4-FFF2-40B4-BE49-F238E27FC236}">
                <a16:creationId xmlns:a16="http://schemas.microsoft.com/office/drawing/2014/main" id="{A8FA8BEB-4E94-7A6D-AE08-DDE99A911A33}"/>
              </a:ext>
            </a:extLst>
          </p:cNvPr>
          <p:cNvSpPr txBox="1"/>
          <p:nvPr/>
        </p:nvSpPr>
        <p:spPr>
          <a:xfrm rot="10800000" flipV="1">
            <a:off x="3334753" y="3368409"/>
            <a:ext cx="8820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SaurabhArora</a:t>
            </a:r>
          </a:p>
        </p:txBody>
      </p:sp>
      <p:pic>
        <p:nvPicPr>
          <p:cNvPr id="2" name="Picture 3">
            <a:extLst>
              <a:ext uri="{FF2B5EF4-FFF2-40B4-BE49-F238E27FC236}">
                <a16:creationId xmlns:a16="http://schemas.microsoft.com/office/drawing/2014/main" id="{9516A687-A7B3-80E2-D9F1-0F3A221E0C52}"/>
              </a:ext>
            </a:extLst>
          </p:cNvPr>
          <p:cNvPicPr>
            <a:picLocks noChangeAspect="1"/>
          </p:cNvPicPr>
          <p:nvPr/>
        </p:nvPicPr>
        <p:blipFill>
          <a:blip r:embed="rId5"/>
          <a:stretch>
            <a:fillRect/>
          </a:stretch>
        </p:blipFill>
        <p:spPr>
          <a:xfrm>
            <a:off x="4623002" y="2033113"/>
            <a:ext cx="942853" cy="1234557"/>
          </a:xfrm>
          <a:prstGeom prst="rect">
            <a:avLst/>
          </a:prstGeom>
          <a:ln w="28575">
            <a:solidFill>
              <a:schemeClr val="tx1"/>
            </a:solidFill>
          </a:ln>
        </p:spPr>
      </p:pic>
      <p:sp>
        <p:nvSpPr>
          <p:cNvPr id="4" name="TextBox 3">
            <a:extLst>
              <a:ext uri="{FF2B5EF4-FFF2-40B4-BE49-F238E27FC236}">
                <a16:creationId xmlns:a16="http://schemas.microsoft.com/office/drawing/2014/main" id="{F6AC8D12-A5D8-7C9F-CFF5-F732FF5DB53C}"/>
              </a:ext>
            </a:extLst>
          </p:cNvPr>
          <p:cNvSpPr txBox="1"/>
          <p:nvPr/>
        </p:nvSpPr>
        <p:spPr>
          <a:xfrm rot="10800000" flipV="1">
            <a:off x="4652131" y="3397345"/>
            <a:ext cx="8820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Sharon Liu</a:t>
            </a:r>
          </a:p>
        </p:txBody>
      </p:sp>
      <p:pic>
        <p:nvPicPr>
          <p:cNvPr id="5" name="Picture 5" descr="A picture containing outdoor, person, ground, way&#10;&#10;Description automatically generated">
            <a:extLst>
              <a:ext uri="{FF2B5EF4-FFF2-40B4-BE49-F238E27FC236}">
                <a16:creationId xmlns:a16="http://schemas.microsoft.com/office/drawing/2014/main" id="{F8E9255D-5408-A1C1-05EE-EECD82782397}"/>
              </a:ext>
            </a:extLst>
          </p:cNvPr>
          <p:cNvPicPr>
            <a:picLocks noChangeAspect="1"/>
          </p:cNvPicPr>
          <p:nvPr/>
        </p:nvPicPr>
        <p:blipFill rotWithShape="1">
          <a:blip r:embed="rId6"/>
          <a:srcRect l="23581" t="18341" r="33192" b="1528"/>
          <a:stretch/>
        </p:blipFill>
        <p:spPr>
          <a:xfrm>
            <a:off x="5945998" y="2033914"/>
            <a:ext cx="942029" cy="1236207"/>
          </a:xfrm>
          <a:prstGeom prst="rect">
            <a:avLst/>
          </a:prstGeom>
          <a:ln w="28575">
            <a:solidFill>
              <a:schemeClr val="tx1"/>
            </a:solidFill>
          </a:ln>
        </p:spPr>
      </p:pic>
      <p:sp>
        <p:nvSpPr>
          <p:cNvPr id="6" name="TextBox 5">
            <a:extLst>
              <a:ext uri="{FF2B5EF4-FFF2-40B4-BE49-F238E27FC236}">
                <a16:creationId xmlns:a16="http://schemas.microsoft.com/office/drawing/2014/main" id="{FA7F6BC6-9664-814E-07FF-158DC0EFA6F7}"/>
              </a:ext>
            </a:extLst>
          </p:cNvPr>
          <p:cNvSpPr txBox="1"/>
          <p:nvPr/>
        </p:nvSpPr>
        <p:spPr>
          <a:xfrm rot="10800000" flipV="1">
            <a:off x="5974974" y="3345390"/>
            <a:ext cx="8820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Anthony</a:t>
            </a:r>
          </a:p>
          <a:p>
            <a:pPr algn="ctr"/>
            <a:r>
              <a:rPr lang="en-US" dirty="0"/>
              <a:t>Moreno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7" name="Google Shape;157;p31">
            <a:extLst>
              <a:ext uri="{FF2B5EF4-FFF2-40B4-BE49-F238E27FC236}">
                <a16:creationId xmlns:a16="http://schemas.microsoft.com/office/drawing/2014/main" id="{5F3754EA-6E2A-DDAB-F19D-7F6FD0A985BB}"/>
              </a:ext>
            </a:extLst>
          </p:cNvPr>
          <p:cNvSpPr txBox="1">
            <a:spLocks noGrp="1"/>
          </p:cNvSpPr>
          <p:nvPr>
            <p:ph type="title"/>
          </p:nvPr>
        </p:nvSpPr>
        <p:spPr>
          <a:xfrm>
            <a:off x="457199" y="467378"/>
            <a:ext cx="8462357"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MODELING</a:t>
            </a:r>
            <a:r>
              <a:rPr lang="en-US" sz="1400" b="1">
                <a:solidFill>
                  <a:schemeClr val="accent6">
                    <a:lumMod val="50000"/>
                  </a:schemeClr>
                </a:solidFill>
              </a:rPr>
              <a:t> | TOTAL SALES | AUTO ARIMA</a:t>
            </a:r>
            <a:br>
              <a:rPr lang="en-US" sz="1400" b="1">
                <a:solidFill>
                  <a:schemeClr val="accent6">
                    <a:lumMod val="50000"/>
                  </a:schemeClr>
                </a:solidFill>
              </a:rPr>
            </a:br>
            <a:endParaRPr lang="en-US" sz="1400" b="1">
              <a:solidFill>
                <a:schemeClr val="accent6">
                  <a:lumMod val="50000"/>
                </a:schemeClr>
              </a:solidFill>
            </a:endParaRPr>
          </a:p>
        </p:txBody>
      </p:sp>
      <p:sp>
        <p:nvSpPr>
          <p:cNvPr id="12" name="TextBox 11">
            <a:extLst>
              <a:ext uri="{FF2B5EF4-FFF2-40B4-BE49-F238E27FC236}">
                <a16:creationId xmlns:a16="http://schemas.microsoft.com/office/drawing/2014/main" id="{81C028F6-C5FE-E9AE-ED2D-28838E26EED6}"/>
              </a:ext>
            </a:extLst>
          </p:cNvPr>
          <p:cNvSpPr txBox="1"/>
          <p:nvPr/>
        </p:nvSpPr>
        <p:spPr>
          <a:xfrm>
            <a:off x="7480462" y="949973"/>
            <a:ext cx="1561524" cy="135421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Observation:</a:t>
            </a:r>
          </a:p>
          <a:p>
            <a:r>
              <a:rPr lang="en-US" sz="900"/>
              <a:t>We have run auto </a:t>
            </a:r>
            <a:r>
              <a:rPr lang="en-US" sz="900" err="1"/>
              <a:t>arima</a:t>
            </a:r>
            <a:r>
              <a:rPr lang="en-US" sz="900"/>
              <a:t> which automatically takes cares of AR(p), I(d), MA(q) value required for ARIMMA. It also incorporated the seasonality aspect of the data.</a:t>
            </a:r>
            <a:endParaRPr lang="en-US"/>
          </a:p>
        </p:txBody>
      </p:sp>
      <p:pic>
        <p:nvPicPr>
          <p:cNvPr id="2" name="Picture 2" descr="Text&#10;&#10;Description automatically generated">
            <a:extLst>
              <a:ext uri="{FF2B5EF4-FFF2-40B4-BE49-F238E27FC236}">
                <a16:creationId xmlns:a16="http://schemas.microsoft.com/office/drawing/2014/main" id="{030089AF-A35E-8AA1-EBBF-A98AF7B5E99B}"/>
              </a:ext>
            </a:extLst>
          </p:cNvPr>
          <p:cNvPicPr>
            <a:picLocks noChangeAspect="1"/>
          </p:cNvPicPr>
          <p:nvPr/>
        </p:nvPicPr>
        <p:blipFill>
          <a:blip r:embed="rId3"/>
          <a:stretch>
            <a:fillRect/>
          </a:stretch>
        </p:blipFill>
        <p:spPr>
          <a:xfrm>
            <a:off x="430502" y="974104"/>
            <a:ext cx="3389787" cy="1710228"/>
          </a:xfrm>
          <a:prstGeom prst="rect">
            <a:avLst/>
          </a:prstGeom>
        </p:spPr>
      </p:pic>
      <p:pic>
        <p:nvPicPr>
          <p:cNvPr id="3" name="Picture 7">
            <a:extLst>
              <a:ext uri="{FF2B5EF4-FFF2-40B4-BE49-F238E27FC236}">
                <a16:creationId xmlns:a16="http://schemas.microsoft.com/office/drawing/2014/main" id="{0E510CF5-4E20-75FA-6350-EA5977F6CB30}"/>
              </a:ext>
            </a:extLst>
          </p:cNvPr>
          <p:cNvPicPr>
            <a:picLocks noChangeAspect="1"/>
          </p:cNvPicPr>
          <p:nvPr/>
        </p:nvPicPr>
        <p:blipFill>
          <a:blip r:embed="rId4"/>
          <a:stretch>
            <a:fillRect/>
          </a:stretch>
        </p:blipFill>
        <p:spPr>
          <a:xfrm>
            <a:off x="3976305" y="948905"/>
            <a:ext cx="3231269" cy="1752282"/>
          </a:xfrm>
          <a:prstGeom prst="rect">
            <a:avLst/>
          </a:prstGeom>
        </p:spPr>
      </p:pic>
      <p:pic>
        <p:nvPicPr>
          <p:cNvPr id="8" name="Picture 8" descr="Chart&#10;&#10;Description automatically generated">
            <a:extLst>
              <a:ext uri="{FF2B5EF4-FFF2-40B4-BE49-F238E27FC236}">
                <a16:creationId xmlns:a16="http://schemas.microsoft.com/office/drawing/2014/main" id="{FA022A07-200C-EA7E-8FBD-8E6920D5F744}"/>
              </a:ext>
            </a:extLst>
          </p:cNvPr>
          <p:cNvPicPr>
            <a:picLocks noChangeAspect="1"/>
          </p:cNvPicPr>
          <p:nvPr/>
        </p:nvPicPr>
        <p:blipFill>
          <a:blip r:embed="rId5"/>
          <a:stretch>
            <a:fillRect/>
          </a:stretch>
        </p:blipFill>
        <p:spPr>
          <a:xfrm>
            <a:off x="430502" y="2952964"/>
            <a:ext cx="5980308" cy="2040841"/>
          </a:xfrm>
          <a:prstGeom prst="rect">
            <a:avLst/>
          </a:prstGeom>
          <a:ln>
            <a:noFill/>
          </a:ln>
          <a:effectLst>
            <a:outerShdw blurRad="292100" dist="139700" dir="2700000" algn="tl" rotWithShape="0">
              <a:srgbClr val="333333">
                <a:alpha val="65000"/>
              </a:srgbClr>
            </a:outerShdw>
          </a:effectLst>
        </p:spPr>
      </p:pic>
      <p:pic>
        <p:nvPicPr>
          <p:cNvPr id="9" name="Picture 10">
            <a:extLst>
              <a:ext uri="{FF2B5EF4-FFF2-40B4-BE49-F238E27FC236}">
                <a16:creationId xmlns:a16="http://schemas.microsoft.com/office/drawing/2014/main" id="{A23DD3CD-22E8-B252-B9E9-969F90E776A3}"/>
              </a:ext>
            </a:extLst>
          </p:cNvPr>
          <p:cNvPicPr>
            <a:picLocks noChangeAspect="1"/>
          </p:cNvPicPr>
          <p:nvPr/>
        </p:nvPicPr>
        <p:blipFill>
          <a:blip r:embed="rId6"/>
          <a:stretch>
            <a:fillRect/>
          </a:stretch>
        </p:blipFill>
        <p:spPr>
          <a:xfrm>
            <a:off x="6646086" y="2952322"/>
            <a:ext cx="1983981" cy="20421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379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7;p31">
            <a:extLst>
              <a:ext uri="{FF2B5EF4-FFF2-40B4-BE49-F238E27FC236}">
                <a16:creationId xmlns:a16="http://schemas.microsoft.com/office/drawing/2014/main" id="{51241C49-9625-C0E1-4F30-000788759F47}"/>
              </a:ext>
            </a:extLst>
          </p:cNvPr>
          <p:cNvSpPr txBox="1">
            <a:spLocks noGrp="1"/>
          </p:cNvSpPr>
          <p:nvPr>
            <p:ph type="title"/>
          </p:nvPr>
        </p:nvSpPr>
        <p:spPr>
          <a:xfrm>
            <a:off x="457199" y="467378"/>
            <a:ext cx="8312727" cy="645806"/>
          </a:xfrm>
          <a:prstGeom prst="rect">
            <a:avLst/>
          </a:prstGeom>
          <a:noFill/>
          <a:ln>
            <a:noFill/>
          </a:ln>
        </p:spPr>
        <p:txBody>
          <a:bodyPr spcFirstLastPara="1" wrap="square" lIns="91425" tIns="45700" rIns="91425" bIns="45700" anchor="ctr" anchorCtr="0">
            <a:noAutofit/>
          </a:bodyPr>
          <a:lstStyle/>
          <a:p>
            <a:r>
              <a:rPr lang="en-US" sz="1400" b="1" dirty="0">
                <a:solidFill>
                  <a:schemeClr val="tx1"/>
                </a:solidFill>
              </a:rPr>
              <a:t>MODELING</a:t>
            </a:r>
            <a:r>
              <a:rPr lang="en-US" sz="1400" b="1" dirty="0">
                <a:solidFill>
                  <a:schemeClr val="accent6">
                    <a:lumMod val="50000"/>
                  </a:schemeClr>
                </a:solidFill>
              </a:rPr>
              <a:t> | </a:t>
            </a:r>
            <a:r>
              <a:rPr lang="en-US" sz="1400" b="1" dirty="0" err="1">
                <a:solidFill>
                  <a:schemeClr val="accent6">
                    <a:lumMod val="50000"/>
                  </a:schemeClr>
                </a:solidFill>
              </a:rPr>
              <a:t>XGBoost</a:t>
            </a:r>
            <a:r>
              <a:rPr lang="en-US" sz="1400" b="1" dirty="0">
                <a:solidFill>
                  <a:schemeClr val="accent6">
                    <a:lumMod val="50000"/>
                  </a:schemeClr>
                </a:solidFill>
              </a:rPr>
              <a:t> Regressor</a:t>
            </a:r>
            <a:br>
              <a:rPr lang="en-US" sz="1400" b="1" dirty="0"/>
            </a:br>
            <a:endParaRPr lang="en-US" sz="1400">
              <a:solidFill>
                <a:schemeClr val="accent6">
                  <a:lumMod val="50000"/>
                </a:schemeClr>
              </a:solidFill>
            </a:endParaRPr>
          </a:p>
        </p:txBody>
      </p:sp>
      <p:pic>
        <p:nvPicPr>
          <p:cNvPr id="3" name="Picture 4" descr="Graphical user interface&#10;&#10;Description automatically generated">
            <a:extLst>
              <a:ext uri="{FF2B5EF4-FFF2-40B4-BE49-F238E27FC236}">
                <a16:creationId xmlns:a16="http://schemas.microsoft.com/office/drawing/2014/main" id="{0BFB0CAA-76EA-5857-138F-ED3C77187055}"/>
              </a:ext>
            </a:extLst>
          </p:cNvPr>
          <p:cNvPicPr>
            <a:picLocks noChangeAspect="1"/>
          </p:cNvPicPr>
          <p:nvPr/>
        </p:nvPicPr>
        <p:blipFill rotWithShape="1">
          <a:blip r:embed="rId2"/>
          <a:srcRect l="7827" t="32623" r="21112" b="20469"/>
          <a:stretch/>
        </p:blipFill>
        <p:spPr>
          <a:xfrm>
            <a:off x="457383" y="997992"/>
            <a:ext cx="7734372" cy="2377670"/>
          </a:xfrm>
          <a:prstGeom prst="rect">
            <a:avLst/>
          </a:prstGeom>
          <a:ln>
            <a:noFill/>
          </a:ln>
          <a:effectLst>
            <a:outerShdw blurRad="292100" dist="139700" dir="2700000" algn="tl" rotWithShape="0">
              <a:srgbClr val="333333">
                <a:alpha val="65000"/>
              </a:srgbClr>
            </a:outerShdw>
          </a:effectLst>
        </p:spPr>
      </p:pic>
      <p:pic>
        <p:nvPicPr>
          <p:cNvPr id="7" name="Picture 7" descr="Graphical user interface, text, application, email&#10;&#10;Description automatically generated">
            <a:extLst>
              <a:ext uri="{FF2B5EF4-FFF2-40B4-BE49-F238E27FC236}">
                <a16:creationId xmlns:a16="http://schemas.microsoft.com/office/drawing/2014/main" id="{0F9B467F-19E7-85A8-4DB3-635EB7530498}"/>
              </a:ext>
            </a:extLst>
          </p:cNvPr>
          <p:cNvPicPr>
            <a:picLocks noChangeAspect="1"/>
          </p:cNvPicPr>
          <p:nvPr/>
        </p:nvPicPr>
        <p:blipFill rotWithShape="1">
          <a:blip r:embed="rId3"/>
          <a:srcRect l="7895" t="39888" r="57368" b="18165"/>
          <a:stretch/>
        </p:blipFill>
        <p:spPr>
          <a:xfrm>
            <a:off x="3638245" y="3526109"/>
            <a:ext cx="2166916" cy="1265887"/>
          </a:xfrm>
          <a:prstGeom prst="rect">
            <a:avLst/>
          </a:prstGeom>
          <a:ln>
            <a:noFill/>
          </a:ln>
          <a:effectLst>
            <a:outerShdw blurRad="292100" dist="139700" dir="2700000" algn="tl" rotWithShape="0">
              <a:srgbClr val="333333">
                <a:alpha val="65000"/>
              </a:srgbClr>
            </a:outerShdw>
          </a:effectLst>
        </p:spPr>
      </p:pic>
      <p:pic>
        <p:nvPicPr>
          <p:cNvPr id="8" name="Picture 8" descr="Graphical user interface&#10;&#10;Description automatically generated">
            <a:extLst>
              <a:ext uri="{FF2B5EF4-FFF2-40B4-BE49-F238E27FC236}">
                <a16:creationId xmlns:a16="http://schemas.microsoft.com/office/drawing/2014/main" id="{B77724F5-2B9E-935F-241D-7F4A7CFDF53B}"/>
              </a:ext>
            </a:extLst>
          </p:cNvPr>
          <p:cNvPicPr>
            <a:picLocks noChangeAspect="1"/>
          </p:cNvPicPr>
          <p:nvPr/>
        </p:nvPicPr>
        <p:blipFill rotWithShape="1">
          <a:blip r:embed="rId4"/>
          <a:srcRect l="6920" t="39183" r="71315" b="47911"/>
          <a:stretch/>
        </p:blipFill>
        <p:spPr>
          <a:xfrm>
            <a:off x="455977" y="3525450"/>
            <a:ext cx="2982233" cy="1005436"/>
          </a:xfrm>
          <a:prstGeom prst="rect">
            <a:avLst/>
          </a:prstGeom>
        </p:spPr>
      </p:pic>
    </p:spTree>
    <p:extLst>
      <p:ext uri="{BB962C8B-B14F-4D97-AF65-F5344CB8AC3E}">
        <p14:creationId xmlns:p14="http://schemas.microsoft.com/office/powerpoint/2010/main" val="1084138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11" name="Google Shape;111;p26"/>
          <p:cNvSpPr txBox="1"/>
          <p:nvPr/>
        </p:nvSpPr>
        <p:spPr>
          <a:xfrm>
            <a:off x="246526" y="1900404"/>
            <a:ext cx="8498950" cy="1090643"/>
          </a:xfrm>
          <a:prstGeom prst="rect">
            <a:avLst/>
          </a:prstGeom>
          <a:noFill/>
          <a:ln>
            <a:noFill/>
          </a:ln>
        </p:spPr>
        <p:txBody>
          <a:bodyPr spcFirstLastPara="1" wrap="square" lIns="91425" tIns="45700" rIns="91425" bIns="45700" anchor="b" anchorCtr="0">
            <a:noAutofit/>
          </a:bodyPr>
          <a:lstStyle/>
          <a:p>
            <a:pPr algn="ctr">
              <a:lnSpc>
                <a:spcPct val="83333"/>
              </a:lnSpc>
            </a:pPr>
            <a:r>
              <a:rPr lang="en-US" sz="3600" b="1">
                <a:solidFill>
                  <a:schemeClr val="lt1"/>
                </a:solidFill>
                <a:latin typeface="Arial Black"/>
              </a:rPr>
              <a:t>THANK YOU</a:t>
            </a:r>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extLst>
      <p:ext uri="{BB962C8B-B14F-4D97-AF65-F5344CB8AC3E}">
        <p14:creationId xmlns:p14="http://schemas.microsoft.com/office/powerpoint/2010/main" val="1114701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11" name="Google Shape;111;p26"/>
          <p:cNvSpPr txBox="1"/>
          <p:nvPr/>
        </p:nvSpPr>
        <p:spPr>
          <a:xfrm>
            <a:off x="246526" y="1900404"/>
            <a:ext cx="8498950" cy="1090643"/>
          </a:xfrm>
          <a:prstGeom prst="rect">
            <a:avLst/>
          </a:prstGeom>
          <a:noFill/>
          <a:ln>
            <a:noFill/>
          </a:ln>
        </p:spPr>
        <p:txBody>
          <a:bodyPr spcFirstLastPara="1" wrap="square" lIns="91425" tIns="45700" rIns="91425" bIns="45700" anchor="b" anchorCtr="0">
            <a:noAutofit/>
          </a:bodyPr>
          <a:lstStyle/>
          <a:p>
            <a:pPr algn="ctr">
              <a:lnSpc>
                <a:spcPct val="83333"/>
              </a:lnSpc>
            </a:pPr>
            <a:r>
              <a:rPr lang="en-US" sz="3600" b="1">
                <a:solidFill>
                  <a:schemeClr val="lt1"/>
                </a:solidFill>
                <a:latin typeface="Arial Black"/>
              </a:rPr>
              <a:t>APPENDIX</a:t>
            </a:r>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extLst>
      <p:ext uri="{BB962C8B-B14F-4D97-AF65-F5344CB8AC3E}">
        <p14:creationId xmlns:p14="http://schemas.microsoft.com/office/powerpoint/2010/main" val="593724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323FE4-B9F3-3A14-8164-94936E3C4B7C}"/>
              </a:ext>
            </a:extLst>
          </p:cNvPr>
          <p:cNvSpPr>
            <a:spLocks noGrp="1"/>
          </p:cNvSpPr>
          <p:nvPr>
            <p:ph type="body" idx="2"/>
          </p:nvPr>
        </p:nvSpPr>
        <p:spPr>
          <a:xfrm>
            <a:off x="4648200" y="1225327"/>
            <a:ext cx="4038600" cy="3108722"/>
          </a:xfrm>
        </p:spPr>
        <p:txBody>
          <a:bodyPr/>
          <a:lstStyle/>
          <a:p>
            <a:endParaRPr lang="en-US"/>
          </a:p>
          <a:p>
            <a:endParaRPr lang="en-US"/>
          </a:p>
        </p:txBody>
      </p:sp>
      <p:sp>
        <p:nvSpPr>
          <p:cNvPr id="8" name="Google Shape;157;p31">
            <a:extLst>
              <a:ext uri="{FF2B5EF4-FFF2-40B4-BE49-F238E27FC236}">
                <a16:creationId xmlns:a16="http://schemas.microsoft.com/office/drawing/2014/main" id="{F5D5073F-EB41-1CCF-8F4C-8D1D124B08FB}"/>
              </a:ext>
            </a:extLst>
          </p:cNvPr>
          <p:cNvSpPr txBox="1">
            <a:spLocks noGrp="1"/>
          </p:cNvSpPr>
          <p:nvPr>
            <p:ph type="title"/>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EDA  </a:t>
            </a:r>
            <a:r>
              <a:rPr lang="en-US" sz="1400" b="1">
                <a:solidFill>
                  <a:schemeClr val="accent6">
                    <a:lumMod val="50000"/>
                  </a:schemeClr>
                </a:solidFill>
              </a:rPr>
              <a:t>| </a:t>
            </a:r>
            <a:r>
              <a:rPr lang="en-US" sz="1400" b="1">
                <a:solidFill>
                  <a:schemeClr val="tx1"/>
                </a:solidFill>
              </a:rPr>
              <a:t>Uni-Variate Analysis </a:t>
            </a:r>
            <a:r>
              <a:rPr lang="en-US" sz="1400" b="1">
                <a:solidFill>
                  <a:schemeClr val="accent6">
                    <a:lumMod val="50000"/>
                  </a:schemeClr>
                </a:solidFill>
              </a:rPr>
              <a:t>| Transaction Data - Distribution of Stores across number of Transactions | OIL Data - </a:t>
            </a:r>
            <a:endParaRPr lang="en-US" sz="1400" b="1">
              <a:solidFill>
                <a:schemeClr val="accent6">
                  <a:lumMod val="50000"/>
                </a:schemeClr>
              </a:solidFill>
              <a:latin typeface="Arial" panose="020B0604020202020204" pitchFamily="34" charset="0"/>
              <a:cs typeface="Arial" panose="020B0604020202020204" pitchFamily="34" charset="0"/>
            </a:endParaRPr>
          </a:p>
        </p:txBody>
      </p:sp>
      <p:pic>
        <p:nvPicPr>
          <p:cNvPr id="2" name="Picture 2" descr="Chart, background pattern&#10;&#10;Description automatically generated">
            <a:extLst>
              <a:ext uri="{FF2B5EF4-FFF2-40B4-BE49-F238E27FC236}">
                <a16:creationId xmlns:a16="http://schemas.microsoft.com/office/drawing/2014/main" id="{E2A57743-B145-02EA-2C69-6EA7846D74CD}"/>
              </a:ext>
            </a:extLst>
          </p:cNvPr>
          <p:cNvPicPr>
            <a:picLocks noChangeAspect="1"/>
          </p:cNvPicPr>
          <p:nvPr/>
        </p:nvPicPr>
        <p:blipFill>
          <a:blip r:embed="rId2"/>
          <a:stretch>
            <a:fillRect/>
          </a:stretch>
        </p:blipFill>
        <p:spPr>
          <a:xfrm>
            <a:off x="455815" y="1116281"/>
            <a:ext cx="4119629" cy="3147180"/>
          </a:xfrm>
          <a:prstGeom prst="rect">
            <a:avLst/>
          </a:prstGeom>
          <a:ln>
            <a:noFill/>
          </a:ln>
          <a:effectLst>
            <a:outerShdw blurRad="292100" dist="139700" dir="2700000" algn="tl" rotWithShape="0">
              <a:srgbClr val="333333">
                <a:alpha val="65000"/>
              </a:srgbClr>
            </a:outerShdw>
          </a:effectLst>
        </p:spPr>
      </p:pic>
      <p:pic>
        <p:nvPicPr>
          <p:cNvPr id="3" name="Picture 4" descr="Graphical user interface, application, PowerPoint&#10;&#10;Description automatically generated">
            <a:extLst>
              <a:ext uri="{FF2B5EF4-FFF2-40B4-BE49-F238E27FC236}">
                <a16:creationId xmlns:a16="http://schemas.microsoft.com/office/drawing/2014/main" id="{BD87BCDA-7432-3CFA-63B7-FA9174C4B4B2}"/>
              </a:ext>
            </a:extLst>
          </p:cNvPr>
          <p:cNvPicPr>
            <a:picLocks noChangeAspect="1"/>
          </p:cNvPicPr>
          <p:nvPr/>
        </p:nvPicPr>
        <p:blipFill>
          <a:blip r:embed="rId3"/>
          <a:stretch>
            <a:fillRect/>
          </a:stretch>
        </p:blipFill>
        <p:spPr>
          <a:xfrm>
            <a:off x="4878931" y="1108494"/>
            <a:ext cx="3729604" cy="3041059"/>
          </a:xfrm>
          <a:prstGeom prst="rect">
            <a:avLst/>
          </a:prstGeom>
          <a:ln>
            <a:noFill/>
          </a:ln>
          <a:effectLst>
            <a:outerShdw blurRad="292100" dist="139700" dir="2700000" algn="tl" rotWithShape="0">
              <a:srgbClr val="333333">
                <a:alpha val="65000"/>
              </a:srgbClr>
            </a:outerShdw>
          </a:effectLst>
        </p:spPr>
      </p:pic>
      <p:pic>
        <p:nvPicPr>
          <p:cNvPr id="5" name="Graphic 5" descr="Back with solid fill">
            <a:hlinkClick r:id="rId4" action="ppaction://hlinksldjump"/>
            <a:extLst>
              <a:ext uri="{FF2B5EF4-FFF2-40B4-BE49-F238E27FC236}">
                <a16:creationId xmlns:a16="http://schemas.microsoft.com/office/drawing/2014/main" id="{623ECACB-B448-414F-EBA2-51BC25EC8D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482" y="547497"/>
            <a:ext cx="238612" cy="242784"/>
          </a:xfrm>
          <a:prstGeom prst="rect">
            <a:avLst/>
          </a:prstGeom>
        </p:spPr>
      </p:pic>
    </p:spTree>
    <p:extLst>
      <p:ext uri="{BB962C8B-B14F-4D97-AF65-F5344CB8AC3E}">
        <p14:creationId xmlns:p14="http://schemas.microsoft.com/office/powerpoint/2010/main" val="3115000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3" name="Google Shape;157;p31">
            <a:extLst>
              <a:ext uri="{FF2B5EF4-FFF2-40B4-BE49-F238E27FC236}">
                <a16:creationId xmlns:a16="http://schemas.microsoft.com/office/drawing/2014/main" id="{FC72E162-5C50-C8EF-868B-6FF10F0B45DF}"/>
              </a:ext>
            </a:extLst>
          </p:cNvPr>
          <p:cNvSpPr txBox="1">
            <a:spLocks/>
          </p:cNvSpPr>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1800"/>
              <a:buFont typeface="Arial"/>
              <a:buNone/>
              <a:defRPr sz="44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400" b="1">
                <a:solidFill>
                  <a:schemeClr val="tx1"/>
                </a:solidFill>
              </a:rPr>
              <a:t>EDA </a:t>
            </a:r>
            <a:r>
              <a:rPr lang="en-US" sz="1400" b="1">
                <a:solidFill>
                  <a:schemeClr val="accent6">
                    <a:lumMod val="50000"/>
                  </a:schemeClr>
                </a:solidFill>
              </a:rPr>
              <a:t>|</a:t>
            </a:r>
            <a:r>
              <a:rPr lang="en-US" sz="1400" b="1">
                <a:solidFill>
                  <a:schemeClr val="tx1"/>
                </a:solidFill>
              </a:rPr>
              <a:t> Uni-Variate Analysis </a:t>
            </a:r>
            <a:r>
              <a:rPr lang="en-US" sz="1400" b="1"/>
              <a:t>| </a:t>
            </a:r>
            <a:r>
              <a:rPr lang="en-US" sz="1400" b="1">
                <a:solidFill>
                  <a:schemeClr val="tx1"/>
                </a:solidFill>
              </a:rPr>
              <a:t> </a:t>
            </a:r>
            <a:r>
              <a:rPr lang="en-US" sz="1400" b="1">
                <a:solidFill>
                  <a:schemeClr val="accent6">
                    <a:lumMod val="50000"/>
                  </a:schemeClr>
                </a:solidFill>
              </a:rPr>
              <a:t>Holidays Data Frame – Distribution of Holiday Types</a:t>
            </a:r>
            <a:endParaRPr lang="en-US">
              <a:solidFill>
                <a:schemeClr val="accent6">
                  <a:lumMod val="50000"/>
                </a:schemeClr>
              </a:solidFill>
            </a:endParaRPr>
          </a:p>
          <a:p>
            <a:endParaRPr lang="en-US" sz="1400" b="1">
              <a:solidFill>
                <a:schemeClr val="accent6">
                  <a:lumMod val="50000"/>
                </a:schemeClr>
              </a:solidFill>
              <a:latin typeface="Arial" panose="020B0604020202020204" pitchFamily="34" charset="0"/>
              <a:cs typeface="Arial" panose="020B0604020202020204" pitchFamily="34" charset="0"/>
            </a:endParaRPr>
          </a:p>
        </p:txBody>
      </p:sp>
      <p:pic>
        <p:nvPicPr>
          <p:cNvPr id="2" name="Picture 3" descr="Chart, bar chart&#10;&#10;Description automatically generated">
            <a:extLst>
              <a:ext uri="{FF2B5EF4-FFF2-40B4-BE49-F238E27FC236}">
                <a16:creationId xmlns:a16="http://schemas.microsoft.com/office/drawing/2014/main" id="{4F09E1DD-1A45-DB2A-9C40-7E048EC08287}"/>
              </a:ext>
            </a:extLst>
          </p:cNvPr>
          <p:cNvPicPr>
            <a:picLocks noChangeAspect="1"/>
          </p:cNvPicPr>
          <p:nvPr/>
        </p:nvPicPr>
        <p:blipFill>
          <a:blip r:embed="rId3"/>
          <a:stretch>
            <a:fillRect/>
          </a:stretch>
        </p:blipFill>
        <p:spPr>
          <a:xfrm>
            <a:off x="457412" y="972537"/>
            <a:ext cx="3942544" cy="1889623"/>
          </a:xfrm>
          <a:prstGeom prst="rect">
            <a:avLst/>
          </a:prstGeom>
          <a:ln>
            <a:noFill/>
          </a:ln>
          <a:effectLst>
            <a:outerShdw blurRad="292100" dist="139700" dir="2700000" algn="tl" rotWithShape="0">
              <a:srgbClr val="333333">
                <a:alpha val="65000"/>
              </a:srgbClr>
            </a:outerShdw>
          </a:effectLst>
        </p:spPr>
      </p:pic>
      <p:pic>
        <p:nvPicPr>
          <p:cNvPr id="4" name="Picture 4" descr="Chart, bar chart&#10;&#10;Description automatically generated">
            <a:extLst>
              <a:ext uri="{FF2B5EF4-FFF2-40B4-BE49-F238E27FC236}">
                <a16:creationId xmlns:a16="http://schemas.microsoft.com/office/drawing/2014/main" id="{F8C5FCB1-79D1-80A2-AFF6-269A56E4C9DD}"/>
              </a:ext>
            </a:extLst>
          </p:cNvPr>
          <p:cNvPicPr>
            <a:picLocks noChangeAspect="1"/>
          </p:cNvPicPr>
          <p:nvPr/>
        </p:nvPicPr>
        <p:blipFill>
          <a:blip r:embed="rId4"/>
          <a:stretch>
            <a:fillRect/>
          </a:stretch>
        </p:blipFill>
        <p:spPr>
          <a:xfrm>
            <a:off x="4682162" y="996961"/>
            <a:ext cx="4216337" cy="1860974"/>
          </a:xfrm>
          <a:prstGeom prst="rect">
            <a:avLst/>
          </a:prstGeom>
          <a:ln>
            <a:noFill/>
          </a:ln>
          <a:effectLst>
            <a:outerShdw blurRad="292100" dist="139700" dir="2700000" algn="tl" rotWithShape="0">
              <a:srgbClr val="333333">
                <a:alpha val="65000"/>
              </a:srgbClr>
            </a:outerShdw>
          </a:effectLst>
        </p:spPr>
      </p:pic>
      <p:pic>
        <p:nvPicPr>
          <p:cNvPr id="5" name="Picture 5" descr="Chart, bar chart&#10;&#10;Description automatically generated">
            <a:extLst>
              <a:ext uri="{FF2B5EF4-FFF2-40B4-BE49-F238E27FC236}">
                <a16:creationId xmlns:a16="http://schemas.microsoft.com/office/drawing/2014/main" id="{FC2C34A9-D2F5-F5DC-9E40-4567B34F352A}"/>
              </a:ext>
            </a:extLst>
          </p:cNvPr>
          <p:cNvPicPr>
            <a:picLocks noChangeAspect="1"/>
          </p:cNvPicPr>
          <p:nvPr/>
        </p:nvPicPr>
        <p:blipFill>
          <a:blip r:embed="rId5"/>
          <a:stretch>
            <a:fillRect/>
          </a:stretch>
        </p:blipFill>
        <p:spPr>
          <a:xfrm>
            <a:off x="460710" y="2954823"/>
            <a:ext cx="3935964" cy="1980167"/>
          </a:xfrm>
          <a:prstGeom prst="rect">
            <a:avLst/>
          </a:prstGeom>
          <a:ln>
            <a:noFill/>
          </a:ln>
          <a:effectLst>
            <a:outerShdw blurRad="292100" dist="139700" dir="2700000" algn="tl" rotWithShape="0">
              <a:srgbClr val="333333">
                <a:alpha val="65000"/>
              </a:srgbClr>
            </a:outerShdw>
          </a:effectLst>
        </p:spPr>
      </p:pic>
      <p:pic>
        <p:nvPicPr>
          <p:cNvPr id="16" name="Picture 16">
            <a:extLst>
              <a:ext uri="{FF2B5EF4-FFF2-40B4-BE49-F238E27FC236}">
                <a16:creationId xmlns:a16="http://schemas.microsoft.com/office/drawing/2014/main" id="{DFB77365-3922-2D3F-3902-EE67F9F19222}"/>
              </a:ext>
            </a:extLst>
          </p:cNvPr>
          <p:cNvPicPr>
            <a:picLocks noChangeAspect="1"/>
          </p:cNvPicPr>
          <p:nvPr/>
        </p:nvPicPr>
        <p:blipFill>
          <a:blip r:embed="rId6"/>
          <a:stretch>
            <a:fillRect/>
          </a:stretch>
        </p:blipFill>
        <p:spPr>
          <a:xfrm>
            <a:off x="4680590" y="2956447"/>
            <a:ext cx="4216221" cy="1983111"/>
          </a:xfrm>
          <a:prstGeom prst="rect">
            <a:avLst/>
          </a:prstGeom>
          <a:ln>
            <a:noFill/>
          </a:ln>
          <a:effectLst>
            <a:outerShdw blurRad="292100" dist="139700" dir="2700000" algn="tl" rotWithShape="0">
              <a:srgbClr val="333333">
                <a:alpha val="65000"/>
              </a:srgbClr>
            </a:outerShdw>
          </a:effectLst>
        </p:spPr>
      </p:pic>
      <p:pic>
        <p:nvPicPr>
          <p:cNvPr id="7" name="Graphic 5" descr="Back with solid fill">
            <a:hlinkClick r:id="rId7" action="ppaction://hlinksldjump"/>
            <a:extLst>
              <a:ext uri="{FF2B5EF4-FFF2-40B4-BE49-F238E27FC236}">
                <a16:creationId xmlns:a16="http://schemas.microsoft.com/office/drawing/2014/main" id="{F8A0453C-3450-F0BC-75AA-7B7F48C4A1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6108" y="547497"/>
            <a:ext cx="238612" cy="242784"/>
          </a:xfrm>
          <a:prstGeom prst="rect">
            <a:avLst/>
          </a:prstGeom>
        </p:spPr>
      </p:pic>
    </p:spTree>
    <p:extLst>
      <p:ext uri="{BB962C8B-B14F-4D97-AF65-F5344CB8AC3E}">
        <p14:creationId xmlns:p14="http://schemas.microsoft.com/office/powerpoint/2010/main" val="1264948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3" name="Google Shape;157;p31">
            <a:extLst>
              <a:ext uri="{FF2B5EF4-FFF2-40B4-BE49-F238E27FC236}">
                <a16:creationId xmlns:a16="http://schemas.microsoft.com/office/drawing/2014/main" id="{FC72E162-5C50-C8EF-868B-6FF10F0B45DF}"/>
              </a:ext>
            </a:extLst>
          </p:cNvPr>
          <p:cNvSpPr txBox="1">
            <a:spLocks/>
          </p:cNvSpPr>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1800"/>
              <a:buFont typeface="Arial"/>
              <a:buNone/>
              <a:defRPr sz="44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400" b="1">
                <a:solidFill>
                  <a:schemeClr val="tx1"/>
                </a:solidFill>
              </a:rPr>
              <a:t>EDA </a:t>
            </a:r>
            <a:r>
              <a:rPr lang="en-US" sz="1400" b="1">
                <a:solidFill>
                  <a:schemeClr val="accent6">
                    <a:lumMod val="50000"/>
                  </a:schemeClr>
                </a:solidFill>
              </a:rPr>
              <a:t>| </a:t>
            </a:r>
            <a:r>
              <a:rPr lang="en-US" sz="1400" b="1">
                <a:solidFill>
                  <a:schemeClr val="tx1"/>
                </a:solidFill>
              </a:rPr>
              <a:t>Uni-Variate Analysis </a:t>
            </a:r>
            <a:r>
              <a:rPr lang="en-US" sz="1400" b="1">
                <a:solidFill>
                  <a:schemeClr val="accent6">
                    <a:lumMod val="50000"/>
                  </a:schemeClr>
                </a:solidFill>
              </a:rPr>
              <a:t>|  Checking the distribution of Store Type, Cluster and City in the Store Data Set</a:t>
            </a:r>
            <a:endParaRPr lang="en-US" sz="1400" b="1">
              <a:solidFill>
                <a:schemeClr val="accent6">
                  <a:lumMod val="50000"/>
                </a:schemeClr>
              </a:solidFill>
              <a:latin typeface="Arial" panose="020B0604020202020204" pitchFamily="34" charset="0"/>
              <a:cs typeface="Arial" panose="020B0604020202020204" pitchFamily="34" charset="0"/>
            </a:endParaRPr>
          </a:p>
        </p:txBody>
      </p:sp>
      <p:pic>
        <p:nvPicPr>
          <p:cNvPr id="2" name="Picture 3" descr="Chart, bar chart&#10;&#10;Description automatically generated">
            <a:extLst>
              <a:ext uri="{FF2B5EF4-FFF2-40B4-BE49-F238E27FC236}">
                <a16:creationId xmlns:a16="http://schemas.microsoft.com/office/drawing/2014/main" id="{4944ED38-62B8-39F6-DE18-B40B72896074}"/>
              </a:ext>
            </a:extLst>
          </p:cNvPr>
          <p:cNvPicPr>
            <a:picLocks noChangeAspect="1"/>
          </p:cNvPicPr>
          <p:nvPr/>
        </p:nvPicPr>
        <p:blipFill>
          <a:blip r:embed="rId3"/>
          <a:stretch>
            <a:fillRect/>
          </a:stretch>
        </p:blipFill>
        <p:spPr>
          <a:xfrm>
            <a:off x="458799" y="1093437"/>
            <a:ext cx="4126984" cy="1837603"/>
          </a:xfrm>
          <a:prstGeom prst="rect">
            <a:avLst/>
          </a:prstGeom>
          <a:ln>
            <a:noFill/>
          </a:ln>
          <a:effectLst>
            <a:outerShdw blurRad="292100" dist="139700" dir="2700000" algn="tl" rotWithShape="0">
              <a:srgbClr val="333333">
                <a:alpha val="65000"/>
              </a:srgbClr>
            </a:outerShdw>
          </a:effectLst>
        </p:spPr>
      </p:pic>
      <p:pic>
        <p:nvPicPr>
          <p:cNvPr id="4" name="Picture 4" descr="Chart, bar chart&#10;&#10;Description automatically generated">
            <a:extLst>
              <a:ext uri="{FF2B5EF4-FFF2-40B4-BE49-F238E27FC236}">
                <a16:creationId xmlns:a16="http://schemas.microsoft.com/office/drawing/2014/main" id="{0A40B494-4C80-C4E1-F878-D9B1891B1017}"/>
              </a:ext>
            </a:extLst>
          </p:cNvPr>
          <p:cNvPicPr>
            <a:picLocks noChangeAspect="1"/>
          </p:cNvPicPr>
          <p:nvPr/>
        </p:nvPicPr>
        <p:blipFill>
          <a:blip r:embed="rId4"/>
          <a:stretch>
            <a:fillRect/>
          </a:stretch>
        </p:blipFill>
        <p:spPr>
          <a:xfrm>
            <a:off x="458799" y="2995534"/>
            <a:ext cx="4117996" cy="2023046"/>
          </a:xfrm>
          <a:prstGeom prst="rect">
            <a:avLst/>
          </a:prstGeom>
          <a:ln>
            <a:noFill/>
          </a:ln>
          <a:effectLst>
            <a:outerShdw blurRad="292100" dist="139700" dir="2700000" algn="tl" rotWithShape="0">
              <a:srgbClr val="333333">
                <a:alpha val="65000"/>
              </a:srgbClr>
            </a:outerShdw>
          </a:effectLst>
        </p:spPr>
      </p:pic>
      <p:pic>
        <p:nvPicPr>
          <p:cNvPr id="5" name="Picture 5" descr="Chart, bar chart&#10;&#10;Description automatically generated">
            <a:extLst>
              <a:ext uri="{FF2B5EF4-FFF2-40B4-BE49-F238E27FC236}">
                <a16:creationId xmlns:a16="http://schemas.microsoft.com/office/drawing/2014/main" id="{B6BA7A07-99E9-A37C-9577-C93839182BA5}"/>
              </a:ext>
            </a:extLst>
          </p:cNvPr>
          <p:cNvPicPr>
            <a:picLocks noChangeAspect="1"/>
          </p:cNvPicPr>
          <p:nvPr/>
        </p:nvPicPr>
        <p:blipFill>
          <a:blip r:embed="rId5"/>
          <a:stretch>
            <a:fillRect/>
          </a:stretch>
        </p:blipFill>
        <p:spPr>
          <a:xfrm>
            <a:off x="4790716" y="1818328"/>
            <a:ext cx="4210558" cy="2356494"/>
          </a:xfrm>
          <a:prstGeom prst="rect">
            <a:avLst/>
          </a:prstGeom>
          <a:ln>
            <a:noFill/>
          </a:ln>
          <a:effectLst>
            <a:outerShdw blurRad="292100" dist="139700" dir="2700000" algn="tl" rotWithShape="0">
              <a:srgbClr val="333333">
                <a:alpha val="65000"/>
              </a:srgbClr>
            </a:outerShdw>
          </a:effectLst>
        </p:spPr>
      </p:pic>
      <p:pic>
        <p:nvPicPr>
          <p:cNvPr id="7" name="Graphic 5" descr="Back with solid fill">
            <a:hlinkClick r:id="rId6" action="ppaction://hlinksldjump"/>
            <a:extLst>
              <a:ext uri="{FF2B5EF4-FFF2-40B4-BE49-F238E27FC236}">
                <a16:creationId xmlns:a16="http://schemas.microsoft.com/office/drawing/2014/main" id="{4BD636DC-DAE8-6CF5-5D4A-3AEFBB7D86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372" y="547497"/>
            <a:ext cx="238612" cy="242784"/>
          </a:xfrm>
          <a:prstGeom prst="rect">
            <a:avLst/>
          </a:prstGeom>
        </p:spPr>
      </p:pic>
    </p:spTree>
    <p:extLst>
      <p:ext uri="{BB962C8B-B14F-4D97-AF65-F5344CB8AC3E}">
        <p14:creationId xmlns:p14="http://schemas.microsoft.com/office/powerpoint/2010/main" val="3565456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457200" y="777478"/>
            <a:ext cx="8229600" cy="857250"/>
          </a:xfrm>
          <a:prstGeom prst="rect">
            <a:avLst/>
          </a:prstGeom>
          <a:noFill/>
          <a:ln>
            <a:noFill/>
          </a:ln>
        </p:spPr>
        <p:txBody>
          <a:bodyPr spcFirstLastPara="1" wrap="square" lIns="91425" tIns="45700" rIns="91425" bIns="45700" anchor="ctr" anchorCtr="0">
            <a:normAutofit/>
          </a:bodyPr>
          <a:lstStyle/>
          <a:p>
            <a:pPr>
              <a:buSzPts val="4400"/>
            </a:pPr>
            <a:r>
              <a:rPr lang="en-US"/>
              <a:t> </a:t>
            </a:r>
          </a:p>
        </p:txBody>
      </p:sp>
      <p:sp>
        <p:nvSpPr>
          <p:cNvPr id="3" name="Google Shape;157;p31">
            <a:extLst>
              <a:ext uri="{FF2B5EF4-FFF2-40B4-BE49-F238E27FC236}">
                <a16:creationId xmlns:a16="http://schemas.microsoft.com/office/drawing/2014/main" id="{FC72E162-5C50-C8EF-868B-6FF10F0B45DF}"/>
              </a:ext>
            </a:extLst>
          </p:cNvPr>
          <p:cNvSpPr txBox="1">
            <a:spLocks/>
          </p:cNvSpPr>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1800"/>
              <a:buFont typeface="Arial"/>
              <a:buNone/>
              <a:defRPr sz="44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400" b="1">
                <a:solidFill>
                  <a:schemeClr val="tx1"/>
                </a:solidFill>
              </a:rPr>
              <a:t>EDA  </a:t>
            </a:r>
            <a:r>
              <a:rPr lang="en-US" sz="1400" b="1">
                <a:solidFill>
                  <a:schemeClr val="accent6">
                    <a:lumMod val="50000"/>
                  </a:schemeClr>
                </a:solidFill>
              </a:rPr>
              <a:t>|  Plotting Sales across Years to determine if any seasonality or trend is present in the data</a:t>
            </a:r>
          </a:p>
        </p:txBody>
      </p:sp>
      <p:pic>
        <p:nvPicPr>
          <p:cNvPr id="2" name="Picture 3" descr="Chart, bar chart&#10;&#10;Description automatically generated">
            <a:extLst>
              <a:ext uri="{FF2B5EF4-FFF2-40B4-BE49-F238E27FC236}">
                <a16:creationId xmlns:a16="http://schemas.microsoft.com/office/drawing/2014/main" id="{89976258-CF0D-6DCB-63DF-09B2CF582942}"/>
              </a:ext>
            </a:extLst>
          </p:cNvPr>
          <p:cNvPicPr>
            <a:picLocks noChangeAspect="1"/>
          </p:cNvPicPr>
          <p:nvPr/>
        </p:nvPicPr>
        <p:blipFill>
          <a:blip r:embed="rId3"/>
          <a:stretch>
            <a:fillRect/>
          </a:stretch>
        </p:blipFill>
        <p:spPr>
          <a:xfrm>
            <a:off x="458799" y="1057375"/>
            <a:ext cx="4157961" cy="2093566"/>
          </a:xfrm>
          <a:prstGeom prst="rect">
            <a:avLst/>
          </a:prstGeom>
          <a:ln>
            <a:noFill/>
          </a:ln>
          <a:effectLst>
            <a:outerShdw blurRad="292100" dist="139700" dir="2700000" algn="tl" rotWithShape="0">
              <a:srgbClr val="333333">
                <a:alpha val="65000"/>
              </a:srgbClr>
            </a:outerShdw>
          </a:effectLst>
        </p:spPr>
      </p:pic>
      <p:pic>
        <p:nvPicPr>
          <p:cNvPr id="4" name="Picture 4" descr="Chart, line chart&#10;&#10;Description automatically generated">
            <a:extLst>
              <a:ext uri="{FF2B5EF4-FFF2-40B4-BE49-F238E27FC236}">
                <a16:creationId xmlns:a16="http://schemas.microsoft.com/office/drawing/2014/main" id="{F6A2CE30-CD19-E9C9-15C9-A0BC553CE9FA}"/>
              </a:ext>
            </a:extLst>
          </p:cNvPr>
          <p:cNvPicPr>
            <a:picLocks noChangeAspect="1"/>
          </p:cNvPicPr>
          <p:nvPr/>
        </p:nvPicPr>
        <p:blipFill>
          <a:blip r:embed="rId4"/>
          <a:stretch>
            <a:fillRect/>
          </a:stretch>
        </p:blipFill>
        <p:spPr>
          <a:xfrm>
            <a:off x="4731060" y="1059012"/>
            <a:ext cx="4293842" cy="2090292"/>
          </a:xfrm>
          <a:prstGeom prst="rect">
            <a:avLst/>
          </a:prstGeom>
          <a:ln>
            <a:noFill/>
          </a:ln>
          <a:effectLst>
            <a:outerShdw blurRad="292100" dist="139700" dir="2700000" algn="tl" rotWithShape="0">
              <a:srgbClr val="333333">
                <a:alpha val="65000"/>
              </a:srgbClr>
            </a:outerShdw>
          </a:effectLst>
        </p:spPr>
      </p:pic>
      <p:pic>
        <p:nvPicPr>
          <p:cNvPr id="5" name="Picture 5" descr="Chart, line chart&#10;&#10;Description automatically generated">
            <a:extLst>
              <a:ext uri="{FF2B5EF4-FFF2-40B4-BE49-F238E27FC236}">
                <a16:creationId xmlns:a16="http://schemas.microsoft.com/office/drawing/2014/main" id="{ABC93832-3882-088A-933D-7A34126295FD}"/>
              </a:ext>
            </a:extLst>
          </p:cNvPr>
          <p:cNvPicPr>
            <a:picLocks noChangeAspect="1"/>
          </p:cNvPicPr>
          <p:nvPr/>
        </p:nvPicPr>
        <p:blipFill>
          <a:blip r:embed="rId5"/>
          <a:stretch>
            <a:fillRect/>
          </a:stretch>
        </p:blipFill>
        <p:spPr>
          <a:xfrm>
            <a:off x="458798" y="3248600"/>
            <a:ext cx="5660646" cy="183550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D87EEE5-9C52-813D-102E-11E858BF4F4A}"/>
              </a:ext>
            </a:extLst>
          </p:cNvPr>
          <p:cNvSpPr txBox="1"/>
          <p:nvPr/>
        </p:nvSpPr>
        <p:spPr>
          <a:xfrm>
            <a:off x="6306482" y="3249156"/>
            <a:ext cx="2717622" cy="178510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Observations:   </a:t>
            </a:r>
          </a:p>
          <a:p>
            <a:r>
              <a:rPr lang="en-US" sz="1000"/>
              <a:t>a) Out of all five years, 2016 has the highest sales.           </a:t>
            </a:r>
          </a:p>
          <a:p>
            <a:r>
              <a:rPr lang="en-US" sz="1000"/>
              <a:t>b) Further, we looked at monthly sales across all the 5 years to check if all the year has the same trend across the month          </a:t>
            </a:r>
          </a:p>
          <a:p>
            <a:r>
              <a:rPr lang="en-US" sz="1000"/>
              <a:t>c) We found that there is uncommon spike in sales in the month of April for the year of 2016. As it has been mentioned that an earthquake happened, this could be a reason for the spike of sales  </a:t>
            </a:r>
          </a:p>
        </p:txBody>
      </p:sp>
      <p:pic>
        <p:nvPicPr>
          <p:cNvPr id="8" name="Graphic 5" descr="Back with solid fill">
            <a:hlinkClick r:id="rId6" action="ppaction://hlinksldjump"/>
            <a:extLst>
              <a:ext uri="{FF2B5EF4-FFF2-40B4-BE49-F238E27FC236}">
                <a16:creationId xmlns:a16="http://schemas.microsoft.com/office/drawing/2014/main" id="{F7E5F9F4-842B-7910-4E69-1C036ED53D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011" y="547394"/>
            <a:ext cx="238612" cy="242784"/>
          </a:xfrm>
          <a:prstGeom prst="rect">
            <a:avLst/>
          </a:prstGeom>
        </p:spPr>
      </p:pic>
    </p:spTree>
    <p:extLst>
      <p:ext uri="{BB962C8B-B14F-4D97-AF65-F5344CB8AC3E}">
        <p14:creationId xmlns:p14="http://schemas.microsoft.com/office/powerpoint/2010/main" val="1992766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5" name="Text Placeholder 4">
            <a:extLst>
              <a:ext uri="{FF2B5EF4-FFF2-40B4-BE49-F238E27FC236}">
                <a16:creationId xmlns:a16="http://schemas.microsoft.com/office/drawing/2014/main" id="{7B757700-38CE-C2A0-F883-86C996648454}"/>
              </a:ext>
            </a:extLst>
          </p:cNvPr>
          <p:cNvSpPr>
            <a:spLocks noGrp="1"/>
          </p:cNvSpPr>
          <p:nvPr>
            <p:ph type="body" idx="1"/>
          </p:nvPr>
        </p:nvSpPr>
        <p:spPr>
          <a:xfrm>
            <a:off x="457200" y="1113183"/>
            <a:ext cx="2459781" cy="3610979"/>
          </a:xfrm>
        </p:spPr>
        <p:txBody>
          <a:bodyPr>
            <a:noAutofit/>
          </a:bodyPr>
          <a:lstStyle/>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p:txBody>
      </p:sp>
      <p:sp>
        <p:nvSpPr>
          <p:cNvPr id="7" name="Google Shape;157;p31">
            <a:extLst>
              <a:ext uri="{FF2B5EF4-FFF2-40B4-BE49-F238E27FC236}">
                <a16:creationId xmlns:a16="http://schemas.microsoft.com/office/drawing/2014/main" id="{F1DD6E69-5527-CF56-3738-ECBC013B3AB8}"/>
              </a:ext>
            </a:extLst>
          </p:cNvPr>
          <p:cNvSpPr txBox="1">
            <a:spLocks noGrp="1"/>
          </p:cNvSpPr>
          <p:nvPr>
            <p:ph type="title"/>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HYPOTHESIS TESTING </a:t>
            </a:r>
            <a:r>
              <a:rPr lang="en-US" sz="1400" b="1">
                <a:solidFill>
                  <a:schemeClr val="accent6">
                    <a:lumMod val="50000"/>
                  </a:schemeClr>
                </a:solidFill>
              </a:rPr>
              <a:t>| Hypothesis #1| Store has an effect on Sales of the company</a:t>
            </a:r>
            <a:br>
              <a:rPr lang="en-US" sz="1400" b="1"/>
            </a:br>
            <a:r>
              <a:rPr lang="en-US" sz="1400" b="1">
                <a:solidFill>
                  <a:schemeClr val="accent6">
                    <a:lumMod val="50000"/>
                  </a:schemeClr>
                </a:solidFill>
              </a:rPr>
              <a:t>H0</a:t>
            </a:r>
            <a:r>
              <a:rPr lang="en-US" sz="1400"/>
              <a:t>: Store has no effect on sales </a:t>
            </a:r>
            <a:r>
              <a:rPr lang="en-US" sz="1400" b="1">
                <a:solidFill>
                  <a:schemeClr val="accent6">
                    <a:lumMod val="50000"/>
                  </a:schemeClr>
                </a:solidFill>
              </a:rPr>
              <a:t>|</a:t>
            </a:r>
            <a:r>
              <a:rPr lang="en-US" sz="1400"/>
              <a:t> </a:t>
            </a:r>
            <a:r>
              <a:rPr lang="en-US" sz="1400" b="1">
                <a:solidFill>
                  <a:schemeClr val="accent6">
                    <a:lumMod val="50000"/>
                  </a:schemeClr>
                </a:solidFill>
              </a:rPr>
              <a:t>H1</a:t>
            </a:r>
            <a:r>
              <a:rPr lang="en-US" sz="1400"/>
              <a:t>: Store has an effect on sales</a:t>
            </a:r>
            <a:endParaRPr lang="en-US" sz="1400" b="1">
              <a:solidFill>
                <a:schemeClr val="accent6">
                  <a:lumMod val="50000"/>
                </a:schemeClr>
              </a:solidFill>
              <a:latin typeface="Arial" panose="020B0604020202020204" pitchFamily="34" charset="0"/>
              <a:cs typeface="Arial" panose="020B0604020202020204" pitchFamily="34" charset="0"/>
            </a:endParaRPr>
          </a:p>
        </p:txBody>
      </p:sp>
      <p:pic>
        <p:nvPicPr>
          <p:cNvPr id="11" name="Picture 11" descr="Chart, bar chart&#10;&#10;Description automatically generated">
            <a:extLst>
              <a:ext uri="{FF2B5EF4-FFF2-40B4-BE49-F238E27FC236}">
                <a16:creationId xmlns:a16="http://schemas.microsoft.com/office/drawing/2014/main" id="{568E155D-F431-834E-D87D-F095819D1135}"/>
              </a:ext>
            </a:extLst>
          </p:cNvPr>
          <p:cNvPicPr>
            <a:picLocks noChangeAspect="1"/>
          </p:cNvPicPr>
          <p:nvPr/>
        </p:nvPicPr>
        <p:blipFill>
          <a:blip r:embed="rId3"/>
          <a:stretch>
            <a:fillRect/>
          </a:stretch>
        </p:blipFill>
        <p:spPr>
          <a:xfrm>
            <a:off x="458799" y="1111674"/>
            <a:ext cx="4014088" cy="1925022"/>
          </a:xfrm>
          <a:prstGeom prst="rect">
            <a:avLst/>
          </a:prstGeom>
          <a:ln>
            <a:noFill/>
          </a:ln>
          <a:effectLst>
            <a:outerShdw blurRad="292100" dist="139700" dir="2700000" algn="tl" rotWithShape="0">
              <a:srgbClr val="333333">
                <a:alpha val="65000"/>
              </a:srgbClr>
            </a:outerShdw>
          </a:effectLst>
        </p:spPr>
      </p:pic>
      <p:pic>
        <p:nvPicPr>
          <p:cNvPr id="12" name="Picture 12" descr="Chart, bar chart&#10;&#10;Description automatically generated">
            <a:extLst>
              <a:ext uri="{FF2B5EF4-FFF2-40B4-BE49-F238E27FC236}">
                <a16:creationId xmlns:a16="http://schemas.microsoft.com/office/drawing/2014/main" id="{5AE593FB-EB7B-4784-7DC0-588E208784EF}"/>
              </a:ext>
            </a:extLst>
          </p:cNvPr>
          <p:cNvPicPr>
            <a:picLocks noChangeAspect="1"/>
          </p:cNvPicPr>
          <p:nvPr/>
        </p:nvPicPr>
        <p:blipFill>
          <a:blip r:embed="rId4"/>
          <a:stretch>
            <a:fillRect/>
          </a:stretch>
        </p:blipFill>
        <p:spPr>
          <a:xfrm>
            <a:off x="4667116" y="1115372"/>
            <a:ext cx="4221905" cy="1929614"/>
          </a:xfrm>
          <a:prstGeom prst="rect">
            <a:avLst/>
          </a:prstGeom>
          <a:ln>
            <a:noFill/>
          </a:ln>
          <a:effectLst>
            <a:outerShdw blurRad="292100" dist="139700" dir="2700000" algn="tl" rotWithShape="0">
              <a:srgbClr val="333333">
                <a:alpha val="65000"/>
              </a:srgbClr>
            </a:outerShdw>
          </a:effectLst>
        </p:spPr>
      </p:pic>
      <p:pic>
        <p:nvPicPr>
          <p:cNvPr id="13" name="Picture 13" descr="Chart, line chart&#10;&#10;Description automatically generated">
            <a:extLst>
              <a:ext uri="{FF2B5EF4-FFF2-40B4-BE49-F238E27FC236}">
                <a16:creationId xmlns:a16="http://schemas.microsoft.com/office/drawing/2014/main" id="{AC24713C-62B9-F8BD-25BE-79DF80B759F1}"/>
              </a:ext>
            </a:extLst>
          </p:cNvPr>
          <p:cNvPicPr>
            <a:picLocks noChangeAspect="1"/>
          </p:cNvPicPr>
          <p:nvPr/>
        </p:nvPicPr>
        <p:blipFill>
          <a:blip r:embed="rId5"/>
          <a:stretch>
            <a:fillRect/>
          </a:stretch>
        </p:blipFill>
        <p:spPr>
          <a:xfrm>
            <a:off x="458799" y="3132100"/>
            <a:ext cx="4018084" cy="1924634"/>
          </a:xfrm>
          <a:prstGeom prst="rect">
            <a:avLst/>
          </a:prstGeom>
          <a:ln>
            <a:noFill/>
          </a:ln>
          <a:effectLst>
            <a:outerShdw blurRad="292100" dist="139700" dir="2700000" algn="tl" rotWithShape="0">
              <a:srgbClr val="333333">
                <a:alpha val="65000"/>
              </a:srgbClr>
            </a:outerShdw>
          </a:effectLst>
        </p:spPr>
      </p:pic>
      <p:pic>
        <p:nvPicPr>
          <p:cNvPr id="14" name="Picture 14">
            <a:extLst>
              <a:ext uri="{FF2B5EF4-FFF2-40B4-BE49-F238E27FC236}">
                <a16:creationId xmlns:a16="http://schemas.microsoft.com/office/drawing/2014/main" id="{50D6C129-F007-D019-6811-CCDEB1DF0E7C}"/>
              </a:ext>
            </a:extLst>
          </p:cNvPr>
          <p:cNvPicPr>
            <a:picLocks noChangeAspect="1"/>
          </p:cNvPicPr>
          <p:nvPr/>
        </p:nvPicPr>
        <p:blipFill>
          <a:blip r:embed="rId6"/>
          <a:stretch>
            <a:fillRect/>
          </a:stretch>
        </p:blipFill>
        <p:spPr>
          <a:xfrm>
            <a:off x="4667117" y="3130643"/>
            <a:ext cx="2743200" cy="1112264"/>
          </a:xfrm>
          <a:prstGeom prst="rect">
            <a:avLst/>
          </a:prstGeom>
          <a:ln>
            <a:solidFill>
              <a:schemeClr val="tx1"/>
            </a:solidFill>
          </a:ln>
        </p:spPr>
      </p:pic>
      <p:sp>
        <p:nvSpPr>
          <p:cNvPr id="15" name="TextBox 14">
            <a:extLst>
              <a:ext uri="{FF2B5EF4-FFF2-40B4-BE49-F238E27FC236}">
                <a16:creationId xmlns:a16="http://schemas.microsoft.com/office/drawing/2014/main" id="{F41EE385-1381-4263-ECAA-D04F078DB644}"/>
              </a:ext>
            </a:extLst>
          </p:cNvPr>
          <p:cNvSpPr txBox="1"/>
          <p:nvPr/>
        </p:nvSpPr>
        <p:spPr>
          <a:xfrm>
            <a:off x="4707880" y="4348195"/>
            <a:ext cx="4348195"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All the stores have pretty much similar sales except Store- 3,44,45,46,47,48,49,50,51. We looked deeper into them</a:t>
            </a:r>
          </a:p>
          <a:p>
            <a:r>
              <a:rPr lang="en-US" sz="900"/>
              <a:t>These stores have a spike in sales in the year of 2016 approximately by 25% in most of the stores; one of the main reason could be the earthquake in April 2016.</a:t>
            </a:r>
          </a:p>
        </p:txBody>
      </p:sp>
      <p:sp>
        <p:nvSpPr>
          <p:cNvPr id="16" name="TextBox 15">
            <a:extLst>
              <a:ext uri="{FF2B5EF4-FFF2-40B4-BE49-F238E27FC236}">
                <a16:creationId xmlns:a16="http://schemas.microsoft.com/office/drawing/2014/main" id="{F60C1B04-3C77-394E-7644-F7CC12C54DF0}"/>
              </a:ext>
            </a:extLst>
          </p:cNvPr>
          <p:cNvSpPr txBox="1"/>
          <p:nvPr/>
        </p:nvSpPr>
        <p:spPr>
          <a:xfrm>
            <a:off x="7449482" y="3129263"/>
            <a:ext cx="1606594"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t>As P&lt;0.05, we can reject the Null Hypothesis; i.e. Store Number has an effect on sales.</a:t>
            </a:r>
          </a:p>
        </p:txBody>
      </p:sp>
      <p:pic>
        <p:nvPicPr>
          <p:cNvPr id="18" name="Graphic 5" descr="Back with solid fill">
            <a:hlinkClick r:id="rId7" action="ppaction://hlinksldjump"/>
            <a:extLst>
              <a:ext uri="{FF2B5EF4-FFF2-40B4-BE49-F238E27FC236}">
                <a16:creationId xmlns:a16="http://schemas.microsoft.com/office/drawing/2014/main" id="{D9F0CD2C-16A6-42E2-5323-C6ABCA29D8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9600" y="548994"/>
            <a:ext cx="238612" cy="242784"/>
          </a:xfrm>
          <a:prstGeom prst="rect">
            <a:avLst/>
          </a:prstGeom>
        </p:spPr>
      </p:pic>
    </p:spTree>
    <p:extLst>
      <p:ext uri="{BB962C8B-B14F-4D97-AF65-F5344CB8AC3E}">
        <p14:creationId xmlns:p14="http://schemas.microsoft.com/office/powerpoint/2010/main" val="2325495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5" name="Text Placeholder 4">
            <a:extLst>
              <a:ext uri="{FF2B5EF4-FFF2-40B4-BE49-F238E27FC236}">
                <a16:creationId xmlns:a16="http://schemas.microsoft.com/office/drawing/2014/main" id="{7B757700-38CE-C2A0-F883-86C996648454}"/>
              </a:ext>
            </a:extLst>
          </p:cNvPr>
          <p:cNvSpPr>
            <a:spLocks noGrp="1"/>
          </p:cNvSpPr>
          <p:nvPr>
            <p:ph type="body" idx="1"/>
          </p:nvPr>
        </p:nvSpPr>
        <p:spPr>
          <a:xfrm>
            <a:off x="457200" y="1113183"/>
            <a:ext cx="2459781" cy="3610979"/>
          </a:xfrm>
        </p:spPr>
        <p:txBody>
          <a:bodyPr>
            <a:noAutofit/>
          </a:bodyPr>
          <a:lstStyle/>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p:txBody>
      </p:sp>
      <p:sp>
        <p:nvSpPr>
          <p:cNvPr id="7" name="Google Shape;157;p31">
            <a:extLst>
              <a:ext uri="{FF2B5EF4-FFF2-40B4-BE49-F238E27FC236}">
                <a16:creationId xmlns:a16="http://schemas.microsoft.com/office/drawing/2014/main" id="{F1DD6E69-5527-CF56-3738-ECBC013B3AB8}"/>
              </a:ext>
            </a:extLst>
          </p:cNvPr>
          <p:cNvSpPr txBox="1">
            <a:spLocks noGrp="1"/>
          </p:cNvSpPr>
          <p:nvPr>
            <p:ph type="title"/>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HYPOTHESIS TESTING </a:t>
            </a:r>
            <a:r>
              <a:rPr lang="en-US" sz="1400" b="1">
                <a:solidFill>
                  <a:schemeClr val="accent6">
                    <a:lumMod val="50000"/>
                  </a:schemeClr>
                </a:solidFill>
              </a:rPr>
              <a:t>| Hypothesis #2 | Location has an effect on Sales of the company</a:t>
            </a:r>
            <a:endParaRPr lang="en-US" sz="1400" b="1">
              <a:solidFill>
                <a:schemeClr val="accent6">
                  <a:lumMod val="50000"/>
                </a:schemeClr>
              </a:solidFill>
              <a:latin typeface="Arial" panose="020B0604020202020204" pitchFamily="34" charset="0"/>
              <a:cs typeface="Arial" panose="020B0604020202020204" pitchFamily="34" charset="0"/>
            </a:endParaRPr>
          </a:p>
          <a:p>
            <a:pPr>
              <a:buSzPts val="4400"/>
            </a:pPr>
            <a:r>
              <a:rPr lang="en-US" sz="1400" b="1">
                <a:solidFill>
                  <a:schemeClr val="accent6">
                    <a:lumMod val="50000"/>
                  </a:schemeClr>
                </a:solidFill>
              </a:rPr>
              <a:t>H0</a:t>
            </a:r>
            <a:r>
              <a:rPr lang="en-US" sz="1400"/>
              <a:t>: Location has no effect on sales </a:t>
            </a:r>
            <a:r>
              <a:rPr lang="en-US" sz="1400" b="1">
                <a:solidFill>
                  <a:schemeClr val="accent6">
                    <a:lumMod val="50000"/>
                  </a:schemeClr>
                </a:solidFill>
              </a:rPr>
              <a:t>| H1</a:t>
            </a:r>
            <a:r>
              <a:rPr lang="en-US" sz="1400"/>
              <a:t>: Location has an effect on sales</a:t>
            </a:r>
            <a:endParaRPr lang="en-US"/>
          </a:p>
        </p:txBody>
      </p:sp>
      <p:pic>
        <p:nvPicPr>
          <p:cNvPr id="2" name="Picture 2" descr="Chart, bar chart, histogram&#10;&#10;Description automatically generated">
            <a:extLst>
              <a:ext uri="{FF2B5EF4-FFF2-40B4-BE49-F238E27FC236}">
                <a16:creationId xmlns:a16="http://schemas.microsoft.com/office/drawing/2014/main" id="{0F8685E9-0FA7-4F11-69E7-F33153ACBB08}"/>
              </a:ext>
            </a:extLst>
          </p:cNvPr>
          <p:cNvPicPr>
            <a:picLocks noChangeAspect="1"/>
          </p:cNvPicPr>
          <p:nvPr/>
        </p:nvPicPr>
        <p:blipFill>
          <a:blip r:embed="rId3"/>
          <a:stretch>
            <a:fillRect/>
          </a:stretch>
        </p:blipFill>
        <p:spPr>
          <a:xfrm>
            <a:off x="546160" y="1138422"/>
            <a:ext cx="4002604" cy="2019858"/>
          </a:xfrm>
          <a:prstGeom prst="rect">
            <a:avLst/>
          </a:prstGeom>
          <a:ln>
            <a:noFill/>
          </a:ln>
          <a:effectLst>
            <a:outerShdw blurRad="292100" dist="139700" dir="2700000" algn="tl" rotWithShape="0">
              <a:srgbClr val="333333">
                <a:alpha val="65000"/>
              </a:srgbClr>
            </a:outerShdw>
          </a:effectLst>
        </p:spPr>
      </p:pic>
      <p:pic>
        <p:nvPicPr>
          <p:cNvPr id="4" name="Picture 5" descr="Table&#10;&#10;Description automatically generated">
            <a:extLst>
              <a:ext uri="{FF2B5EF4-FFF2-40B4-BE49-F238E27FC236}">
                <a16:creationId xmlns:a16="http://schemas.microsoft.com/office/drawing/2014/main" id="{2CBFCD17-11E3-7FBC-A268-5F0CDF35DBB8}"/>
              </a:ext>
            </a:extLst>
          </p:cNvPr>
          <p:cNvPicPr>
            <a:picLocks noChangeAspect="1"/>
          </p:cNvPicPr>
          <p:nvPr/>
        </p:nvPicPr>
        <p:blipFill>
          <a:blip r:embed="rId4"/>
          <a:stretch>
            <a:fillRect/>
          </a:stretch>
        </p:blipFill>
        <p:spPr>
          <a:xfrm>
            <a:off x="546664" y="4202705"/>
            <a:ext cx="3813755" cy="845444"/>
          </a:xfrm>
          <a:prstGeom prst="rect">
            <a:avLst/>
          </a:prstGeom>
          <a:ln>
            <a:solidFill>
              <a:schemeClr val="tx1"/>
            </a:solidFill>
          </a:ln>
        </p:spPr>
      </p:pic>
      <p:pic>
        <p:nvPicPr>
          <p:cNvPr id="6" name="Picture 7" descr="Table&#10;&#10;Description automatically generated">
            <a:extLst>
              <a:ext uri="{FF2B5EF4-FFF2-40B4-BE49-F238E27FC236}">
                <a16:creationId xmlns:a16="http://schemas.microsoft.com/office/drawing/2014/main" id="{F7FF8E30-AFD5-C843-A872-3B4220D85535}"/>
              </a:ext>
            </a:extLst>
          </p:cNvPr>
          <p:cNvPicPr>
            <a:picLocks noChangeAspect="1"/>
          </p:cNvPicPr>
          <p:nvPr/>
        </p:nvPicPr>
        <p:blipFill>
          <a:blip r:embed="rId5"/>
          <a:stretch>
            <a:fillRect/>
          </a:stretch>
        </p:blipFill>
        <p:spPr>
          <a:xfrm>
            <a:off x="546833" y="3328868"/>
            <a:ext cx="3817809" cy="763933"/>
          </a:xfrm>
          <a:prstGeom prst="rect">
            <a:avLst/>
          </a:prstGeom>
          <a:ln>
            <a:solidFill>
              <a:schemeClr val="tx1"/>
            </a:solidFill>
          </a:ln>
        </p:spPr>
      </p:pic>
      <p:sp>
        <p:nvSpPr>
          <p:cNvPr id="8" name="TextBox 7">
            <a:extLst>
              <a:ext uri="{FF2B5EF4-FFF2-40B4-BE49-F238E27FC236}">
                <a16:creationId xmlns:a16="http://schemas.microsoft.com/office/drawing/2014/main" id="{404B9B32-6E74-D283-8561-5B1E5D2748B6}"/>
              </a:ext>
            </a:extLst>
          </p:cNvPr>
          <p:cNvSpPr txBox="1"/>
          <p:nvPr/>
        </p:nvSpPr>
        <p:spPr>
          <a:xfrm>
            <a:off x="4914572" y="4495783"/>
            <a:ext cx="2002979" cy="55399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As P&lt;0.05, we can reject the Null Hypothesis; i.e. City / State  has an effect on sales</a:t>
            </a:r>
          </a:p>
        </p:txBody>
      </p:sp>
      <p:sp>
        <p:nvSpPr>
          <p:cNvPr id="9" name="TextBox 8">
            <a:extLst>
              <a:ext uri="{FF2B5EF4-FFF2-40B4-BE49-F238E27FC236}">
                <a16:creationId xmlns:a16="http://schemas.microsoft.com/office/drawing/2014/main" id="{EE3CC712-9D7B-21C9-DE34-1EEE33880E74}"/>
              </a:ext>
            </a:extLst>
          </p:cNvPr>
          <p:cNvSpPr txBox="1"/>
          <p:nvPr/>
        </p:nvSpPr>
        <p:spPr>
          <a:xfrm>
            <a:off x="4912941" y="3789643"/>
            <a:ext cx="2768507" cy="55399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As seen from the graph, Total sales and average sales per store are highest in City Quito, followed by Guayaquil</a:t>
            </a:r>
          </a:p>
        </p:txBody>
      </p:sp>
      <p:pic>
        <p:nvPicPr>
          <p:cNvPr id="10" name="Picture 10" descr="Chart, bar chart&#10;&#10;Description automatically generated">
            <a:extLst>
              <a:ext uri="{FF2B5EF4-FFF2-40B4-BE49-F238E27FC236}">
                <a16:creationId xmlns:a16="http://schemas.microsoft.com/office/drawing/2014/main" id="{82E57908-4850-1347-7B3A-5C808A325555}"/>
              </a:ext>
            </a:extLst>
          </p:cNvPr>
          <p:cNvPicPr>
            <a:picLocks noChangeAspect="1"/>
          </p:cNvPicPr>
          <p:nvPr/>
        </p:nvPicPr>
        <p:blipFill>
          <a:blip r:embed="rId6"/>
          <a:stretch>
            <a:fillRect/>
          </a:stretch>
        </p:blipFill>
        <p:spPr>
          <a:xfrm>
            <a:off x="4690478" y="1113522"/>
            <a:ext cx="4286185" cy="2047622"/>
          </a:xfrm>
          <a:prstGeom prst="rect">
            <a:avLst/>
          </a:prstGeom>
          <a:ln>
            <a:noFill/>
          </a:ln>
          <a:effectLst>
            <a:outerShdw blurRad="292100" dist="139700" dir="2700000" algn="tl" rotWithShape="0">
              <a:srgbClr val="333333">
                <a:alpha val="65000"/>
              </a:srgbClr>
            </a:outerShdw>
          </a:effectLst>
        </p:spPr>
      </p:pic>
      <p:pic>
        <p:nvPicPr>
          <p:cNvPr id="12" name="Graphic 5" descr="Back with solid fill">
            <a:hlinkClick r:id="rId7" action="ppaction://hlinksldjump"/>
            <a:extLst>
              <a:ext uri="{FF2B5EF4-FFF2-40B4-BE49-F238E27FC236}">
                <a16:creationId xmlns:a16="http://schemas.microsoft.com/office/drawing/2014/main" id="{B65136C1-3302-16D7-9890-397E50BD6A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6577" y="548994"/>
            <a:ext cx="238612" cy="242784"/>
          </a:xfrm>
          <a:prstGeom prst="rect">
            <a:avLst/>
          </a:prstGeom>
        </p:spPr>
      </p:pic>
    </p:spTree>
    <p:extLst>
      <p:ext uri="{BB962C8B-B14F-4D97-AF65-F5344CB8AC3E}">
        <p14:creationId xmlns:p14="http://schemas.microsoft.com/office/powerpoint/2010/main" val="129592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11" name="Google Shape;111;p26"/>
          <p:cNvSpPr txBox="1"/>
          <p:nvPr/>
        </p:nvSpPr>
        <p:spPr>
          <a:xfrm>
            <a:off x="630648" y="1971923"/>
            <a:ext cx="7882704" cy="1074741"/>
          </a:xfrm>
          <a:prstGeom prst="rect">
            <a:avLst/>
          </a:prstGeom>
          <a:noFill/>
          <a:ln>
            <a:noFill/>
          </a:ln>
        </p:spPr>
        <p:txBody>
          <a:bodyPr spcFirstLastPara="1" wrap="square" lIns="91425" tIns="45700" rIns="91425" bIns="45700" anchor="b" anchorCtr="0">
            <a:noAutofit/>
          </a:bodyPr>
          <a:lstStyle/>
          <a:p>
            <a:pPr algn="ctr">
              <a:lnSpc>
                <a:spcPct val="83333"/>
              </a:lnSpc>
              <a:buClr>
                <a:schemeClr val="lt1"/>
              </a:buClr>
              <a:buSzPts val="4800"/>
              <a:buFont typeface="Arial Black"/>
            </a:pPr>
            <a:r>
              <a:rPr lang="en-US" sz="4000" b="1">
                <a:solidFill>
                  <a:schemeClr val="lt1"/>
                </a:solidFill>
                <a:latin typeface="Arial Black"/>
              </a:rPr>
              <a:t>AGENDA FOR THE DAY</a:t>
            </a:r>
            <a:endParaRPr lang="en-US" sz="4000">
              <a:solidFill>
                <a:schemeClr val="lt1"/>
              </a:solidFill>
            </a:endParaRPr>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extLst>
      <p:ext uri="{BB962C8B-B14F-4D97-AF65-F5344CB8AC3E}">
        <p14:creationId xmlns:p14="http://schemas.microsoft.com/office/powerpoint/2010/main" val="2888458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5" name="Text Placeholder 4">
            <a:extLst>
              <a:ext uri="{FF2B5EF4-FFF2-40B4-BE49-F238E27FC236}">
                <a16:creationId xmlns:a16="http://schemas.microsoft.com/office/drawing/2014/main" id="{7B757700-38CE-C2A0-F883-86C996648454}"/>
              </a:ext>
            </a:extLst>
          </p:cNvPr>
          <p:cNvSpPr>
            <a:spLocks noGrp="1"/>
          </p:cNvSpPr>
          <p:nvPr>
            <p:ph type="body" idx="1"/>
          </p:nvPr>
        </p:nvSpPr>
        <p:spPr>
          <a:xfrm>
            <a:off x="457200" y="1113183"/>
            <a:ext cx="2459781" cy="3610979"/>
          </a:xfrm>
        </p:spPr>
        <p:txBody>
          <a:bodyPr>
            <a:noAutofit/>
          </a:bodyPr>
          <a:lstStyle/>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p:txBody>
      </p:sp>
      <p:sp>
        <p:nvSpPr>
          <p:cNvPr id="7" name="Google Shape;157;p31">
            <a:extLst>
              <a:ext uri="{FF2B5EF4-FFF2-40B4-BE49-F238E27FC236}">
                <a16:creationId xmlns:a16="http://schemas.microsoft.com/office/drawing/2014/main" id="{F1DD6E69-5527-CF56-3738-ECBC013B3AB8}"/>
              </a:ext>
            </a:extLst>
          </p:cNvPr>
          <p:cNvSpPr txBox="1">
            <a:spLocks noGrp="1"/>
          </p:cNvSpPr>
          <p:nvPr>
            <p:ph type="title"/>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HYPOTHESIS TESTING </a:t>
            </a:r>
            <a:r>
              <a:rPr lang="en-US" sz="1400" b="1">
                <a:solidFill>
                  <a:schemeClr val="accent6">
                    <a:lumMod val="50000"/>
                  </a:schemeClr>
                </a:solidFill>
              </a:rPr>
              <a:t>| Hypothesis #3 | Holiday has an effect on Sales of the company </a:t>
            </a:r>
            <a:br>
              <a:rPr lang="en-US" sz="1400" b="1"/>
            </a:br>
            <a:r>
              <a:rPr lang="en-US" sz="1400" b="1">
                <a:solidFill>
                  <a:schemeClr val="accent6">
                    <a:lumMod val="50000"/>
                  </a:schemeClr>
                </a:solidFill>
              </a:rPr>
              <a:t>H0</a:t>
            </a:r>
            <a:r>
              <a:rPr lang="en-US" sz="1400"/>
              <a:t>: Holiday has no effect on sales </a:t>
            </a:r>
            <a:r>
              <a:rPr lang="en-US" sz="1400" b="1">
                <a:solidFill>
                  <a:schemeClr val="accent6">
                    <a:lumMod val="50000"/>
                  </a:schemeClr>
                </a:solidFill>
              </a:rPr>
              <a:t>|</a:t>
            </a:r>
            <a:r>
              <a:rPr lang="en-US" sz="1400"/>
              <a:t> </a:t>
            </a:r>
            <a:r>
              <a:rPr lang="en-US" sz="1400" b="1">
                <a:solidFill>
                  <a:schemeClr val="accent6">
                    <a:lumMod val="50000"/>
                  </a:schemeClr>
                </a:solidFill>
              </a:rPr>
              <a:t>H1</a:t>
            </a:r>
            <a:r>
              <a:rPr lang="en-US" sz="1400"/>
              <a:t>: Holiday has an effect on sales</a:t>
            </a:r>
            <a:endParaRPr lang="en-US" sz="1400" b="1">
              <a:latin typeface="Arial" panose="020B0604020202020204" pitchFamily="34" charset="0"/>
              <a:cs typeface="Arial" panose="020B0604020202020204" pitchFamily="34" charset="0"/>
            </a:endParaRPr>
          </a:p>
        </p:txBody>
      </p:sp>
      <p:pic>
        <p:nvPicPr>
          <p:cNvPr id="2" name="Picture 2" descr="Chart, bar chart&#10;&#10;Description automatically generated">
            <a:extLst>
              <a:ext uri="{FF2B5EF4-FFF2-40B4-BE49-F238E27FC236}">
                <a16:creationId xmlns:a16="http://schemas.microsoft.com/office/drawing/2014/main" id="{79C6ED19-8DB0-8279-E1CD-F29069EF4C80}"/>
              </a:ext>
            </a:extLst>
          </p:cNvPr>
          <p:cNvPicPr>
            <a:picLocks noChangeAspect="1"/>
          </p:cNvPicPr>
          <p:nvPr/>
        </p:nvPicPr>
        <p:blipFill>
          <a:blip r:embed="rId3"/>
          <a:stretch>
            <a:fillRect/>
          </a:stretch>
        </p:blipFill>
        <p:spPr>
          <a:xfrm>
            <a:off x="458799" y="1192024"/>
            <a:ext cx="2255627" cy="1768318"/>
          </a:xfrm>
          <a:prstGeom prst="rect">
            <a:avLst/>
          </a:prstGeom>
          <a:ln>
            <a:noFill/>
          </a:ln>
          <a:effectLst>
            <a:outerShdw blurRad="292100" dist="139700" dir="2700000" algn="tl" rotWithShape="0">
              <a:srgbClr val="333333">
                <a:alpha val="65000"/>
              </a:srgbClr>
            </a:outerShdw>
          </a:effectLst>
        </p:spPr>
      </p:pic>
      <p:pic>
        <p:nvPicPr>
          <p:cNvPr id="3" name="Picture 3" descr="Chart, bar chart&#10;&#10;Description automatically generated">
            <a:extLst>
              <a:ext uri="{FF2B5EF4-FFF2-40B4-BE49-F238E27FC236}">
                <a16:creationId xmlns:a16="http://schemas.microsoft.com/office/drawing/2014/main" id="{5026DFB9-31CE-AC4B-4680-36C35413D719}"/>
              </a:ext>
            </a:extLst>
          </p:cNvPr>
          <p:cNvPicPr>
            <a:picLocks noChangeAspect="1"/>
          </p:cNvPicPr>
          <p:nvPr/>
        </p:nvPicPr>
        <p:blipFill>
          <a:blip r:embed="rId4"/>
          <a:stretch>
            <a:fillRect/>
          </a:stretch>
        </p:blipFill>
        <p:spPr>
          <a:xfrm>
            <a:off x="2840715" y="1190999"/>
            <a:ext cx="2015837" cy="1774366"/>
          </a:xfrm>
          <a:prstGeom prst="rect">
            <a:avLst/>
          </a:prstGeom>
          <a:ln>
            <a:noFill/>
          </a:ln>
          <a:effectLst>
            <a:outerShdw blurRad="292100" dist="139700" dir="2700000" algn="tl" rotWithShape="0">
              <a:srgbClr val="333333">
                <a:alpha val="65000"/>
              </a:srgbClr>
            </a:outerShdw>
          </a:effectLst>
        </p:spPr>
      </p:pic>
      <p:pic>
        <p:nvPicPr>
          <p:cNvPr id="4" name="Picture 5" descr="Chart, line chart&#10;&#10;Description automatically generated">
            <a:extLst>
              <a:ext uri="{FF2B5EF4-FFF2-40B4-BE49-F238E27FC236}">
                <a16:creationId xmlns:a16="http://schemas.microsoft.com/office/drawing/2014/main" id="{A28D7D83-911F-06BE-21AC-67C11C3CDE8F}"/>
              </a:ext>
            </a:extLst>
          </p:cNvPr>
          <p:cNvPicPr>
            <a:picLocks noChangeAspect="1"/>
          </p:cNvPicPr>
          <p:nvPr/>
        </p:nvPicPr>
        <p:blipFill>
          <a:blip r:embed="rId5"/>
          <a:stretch>
            <a:fillRect/>
          </a:stretch>
        </p:blipFill>
        <p:spPr>
          <a:xfrm>
            <a:off x="354158" y="3141831"/>
            <a:ext cx="4545621" cy="1809256"/>
          </a:xfrm>
          <a:prstGeom prst="rect">
            <a:avLst/>
          </a:prstGeom>
          <a:ln>
            <a:noFill/>
          </a:ln>
          <a:effectLst>
            <a:outerShdw blurRad="292100" dist="139700" dir="2700000" algn="tl" rotWithShape="0">
              <a:srgbClr val="333333">
                <a:alpha val="65000"/>
              </a:srgbClr>
            </a:outerShdw>
          </a:effectLst>
        </p:spPr>
      </p:pic>
      <p:pic>
        <p:nvPicPr>
          <p:cNvPr id="6" name="Picture 7" descr="Chart, line chart&#10;&#10;Description automatically generated">
            <a:extLst>
              <a:ext uri="{FF2B5EF4-FFF2-40B4-BE49-F238E27FC236}">
                <a16:creationId xmlns:a16="http://schemas.microsoft.com/office/drawing/2014/main" id="{3FBD478F-0B29-4791-07E8-1DBCA0DBC74C}"/>
              </a:ext>
            </a:extLst>
          </p:cNvPr>
          <p:cNvPicPr>
            <a:picLocks noChangeAspect="1"/>
          </p:cNvPicPr>
          <p:nvPr/>
        </p:nvPicPr>
        <p:blipFill>
          <a:blip r:embed="rId6"/>
          <a:stretch>
            <a:fillRect/>
          </a:stretch>
        </p:blipFill>
        <p:spPr>
          <a:xfrm>
            <a:off x="4982954" y="3142263"/>
            <a:ext cx="4082027" cy="1808393"/>
          </a:xfrm>
          <a:prstGeom prst="rect">
            <a:avLst/>
          </a:prstGeom>
          <a:ln>
            <a:noFill/>
          </a:ln>
          <a:effectLst>
            <a:outerShdw blurRad="292100" dist="139700" dir="2700000" algn="tl" rotWithShape="0">
              <a:srgbClr val="333333">
                <a:alpha val="65000"/>
              </a:srgbClr>
            </a:outerShdw>
          </a:effectLst>
        </p:spPr>
      </p:pic>
      <p:pic>
        <p:nvPicPr>
          <p:cNvPr id="8" name="Picture 8" descr="Table&#10;&#10;Description automatically generated">
            <a:extLst>
              <a:ext uri="{FF2B5EF4-FFF2-40B4-BE49-F238E27FC236}">
                <a16:creationId xmlns:a16="http://schemas.microsoft.com/office/drawing/2014/main" id="{CDE1AE54-EDB6-8C5C-19D6-BF1FFD0F984A}"/>
              </a:ext>
            </a:extLst>
          </p:cNvPr>
          <p:cNvPicPr>
            <a:picLocks noChangeAspect="1"/>
          </p:cNvPicPr>
          <p:nvPr/>
        </p:nvPicPr>
        <p:blipFill>
          <a:blip r:embed="rId7"/>
          <a:stretch>
            <a:fillRect/>
          </a:stretch>
        </p:blipFill>
        <p:spPr>
          <a:xfrm>
            <a:off x="5030798" y="1192240"/>
            <a:ext cx="2231648" cy="976579"/>
          </a:xfrm>
          <a:prstGeom prst="rect">
            <a:avLst/>
          </a:prstGeom>
          <a:ln>
            <a:solidFill>
              <a:schemeClr val="tx1"/>
            </a:solidFill>
          </a:ln>
        </p:spPr>
      </p:pic>
      <p:sp>
        <p:nvSpPr>
          <p:cNvPr id="9" name="TextBox 8">
            <a:extLst>
              <a:ext uri="{FF2B5EF4-FFF2-40B4-BE49-F238E27FC236}">
                <a16:creationId xmlns:a16="http://schemas.microsoft.com/office/drawing/2014/main" id="{41CDF69B-F9A1-02C0-4F43-9C5AD05E0237}"/>
              </a:ext>
            </a:extLst>
          </p:cNvPr>
          <p:cNvSpPr txBox="1"/>
          <p:nvPr/>
        </p:nvSpPr>
        <p:spPr>
          <a:xfrm>
            <a:off x="5019609" y="2210066"/>
            <a:ext cx="4080429" cy="78483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a:t>Observations:</a:t>
            </a:r>
          </a:p>
          <a:p>
            <a:r>
              <a:rPr lang="en-US" sz="900"/>
              <a:t>Even though total sales on days without holiday is far greater than days with holiday; if we look into average sales; it is just the opposite; </a:t>
            </a:r>
          </a:p>
          <a:p>
            <a:r>
              <a:rPr lang="en-US" sz="900" b="1"/>
              <a:t>Conclusion:</a:t>
            </a:r>
          </a:p>
          <a:p>
            <a:r>
              <a:rPr lang="en-US" sz="900"/>
              <a:t>Sales are much higher on Holidays than without Holidays</a:t>
            </a:r>
          </a:p>
        </p:txBody>
      </p:sp>
      <p:sp>
        <p:nvSpPr>
          <p:cNvPr id="13" name="TextBox 12">
            <a:extLst>
              <a:ext uri="{FF2B5EF4-FFF2-40B4-BE49-F238E27FC236}">
                <a16:creationId xmlns:a16="http://schemas.microsoft.com/office/drawing/2014/main" id="{3A813CCA-35E5-DF2B-1273-F34B2075E923}"/>
              </a:ext>
            </a:extLst>
          </p:cNvPr>
          <p:cNvSpPr txBox="1"/>
          <p:nvPr/>
        </p:nvSpPr>
        <p:spPr>
          <a:xfrm>
            <a:off x="7356098" y="1463451"/>
            <a:ext cx="1743206" cy="5078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t>As P&lt;0.05, we can reject the Null Hypothesis; i.e. Holiday has an effect on sales</a:t>
            </a:r>
          </a:p>
        </p:txBody>
      </p:sp>
      <p:pic>
        <p:nvPicPr>
          <p:cNvPr id="15" name="Graphic 5" descr="Back with solid fill">
            <a:hlinkClick r:id="rId8" action="ppaction://hlinksldjump"/>
            <a:extLst>
              <a:ext uri="{FF2B5EF4-FFF2-40B4-BE49-F238E27FC236}">
                <a16:creationId xmlns:a16="http://schemas.microsoft.com/office/drawing/2014/main" id="{19372E00-59BD-54F7-8F23-4BA7E39CEF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459" y="548994"/>
            <a:ext cx="238612" cy="242784"/>
          </a:xfrm>
          <a:prstGeom prst="rect">
            <a:avLst/>
          </a:prstGeom>
        </p:spPr>
      </p:pic>
    </p:spTree>
    <p:extLst>
      <p:ext uri="{BB962C8B-B14F-4D97-AF65-F5344CB8AC3E}">
        <p14:creationId xmlns:p14="http://schemas.microsoft.com/office/powerpoint/2010/main" val="86526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5" name="Text Placeholder 4">
            <a:extLst>
              <a:ext uri="{FF2B5EF4-FFF2-40B4-BE49-F238E27FC236}">
                <a16:creationId xmlns:a16="http://schemas.microsoft.com/office/drawing/2014/main" id="{7B757700-38CE-C2A0-F883-86C996648454}"/>
              </a:ext>
            </a:extLst>
          </p:cNvPr>
          <p:cNvSpPr>
            <a:spLocks noGrp="1"/>
          </p:cNvSpPr>
          <p:nvPr>
            <p:ph type="body" idx="1"/>
          </p:nvPr>
        </p:nvSpPr>
        <p:spPr>
          <a:xfrm>
            <a:off x="457200" y="1113183"/>
            <a:ext cx="2459781" cy="3610979"/>
          </a:xfrm>
        </p:spPr>
        <p:txBody>
          <a:bodyPr>
            <a:noAutofit/>
          </a:bodyPr>
          <a:lstStyle/>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a:p>
            <a:pPr marL="50800" indent="0">
              <a:buNone/>
            </a:pPr>
            <a:endParaRPr lang="en-US" sz="1000">
              <a:solidFill>
                <a:schemeClr val="tx1"/>
              </a:solidFill>
              <a:latin typeface="Times New Roman" panose="02020603050405020304" pitchFamily="18" charset="0"/>
              <a:cs typeface="Times New Roman" panose="02020603050405020304" pitchFamily="18" charset="0"/>
            </a:endParaRPr>
          </a:p>
        </p:txBody>
      </p:sp>
      <p:sp>
        <p:nvSpPr>
          <p:cNvPr id="7" name="Google Shape;157;p31">
            <a:extLst>
              <a:ext uri="{FF2B5EF4-FFF2-40B4-BE49-F238E27FC236}">
                <a16:creationId xmlns:a16="http://schemas.microsoft.com/office/drawing/2014/main" id="{F1DD6E69-5527-CF56-3738-ECBC013B3AB8}"/>
              </a:ext>
            </a:extLst>
          </p:cNvPr>
          <p:cNvSpPr txBox="1">
            <a:spLocks noGrp="1"/>
          </p:cNvSpPr>
          <p:nvPr>
            <p:ph type="title"/>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HYPOTHESIS TESTING </a:t>
            </a:r>
            <a:r>
              <a:rPr lang="en-US" sz="1400" b="1">
                <a:solidFill>
                  <a:schemeClr val="accent6">
                    <a:lumMod val="50000"/>
                  </a:schemeClr>
                </a:solidFill>
              </a:rPr>
              <a:t>| Hypothesis #4 | Weekday has an effect on Sales of the company </a:t>
            </a:r>
            <a:br>
              <a:rPr lang="en-US" sz="1400" b="1"/>
            </a:br>
            <a:r>
              <a:rPr lang="en-US" sz="1400" b="1">
                <a:solidFill>
                  <a:schemeClr val="accent6">
                    <a:lumMod val="50000"/>
                  </a:schemeClr>
                </a:solidFill>
              </a:rPr>
              <a:t>H0</a:t>
            </a:r>
            <a:r>
              <a:rPr lang="en-US" sz="1400"/>
              <a:t>: Weekday has no effect on sales </a:t>
            </a:r>
            <a:r>
              <a:rPr lang="en-US" sz="1400" b="1">
                <a:solidFill>
                  <a:schemeClr val="accent6">
                    <a:lumMod val="50000"/>
                  </a:schemeClr>
                </a:solidFill>
              </a:rPr>
              <a:t>|</a:t>
            </a:r>
            <a:r>
              <a:rPr lang="en-US" sz="1400"/>
              <a:t> </a:t>
            </a:r>
            <a:r>
              <a:rPr lang="en-US" sz="1400" b="1">
                <a:solidFill>
                  <a:schemeClr val="accent6">
                    <a:lumMod val="50000"/>
                  </a:schemeClr>
                </a:solidFill>
              </a:rPr>
              <a:t>H1</a:t>
            </a:r>
            <a:r>
              <a:rPr lang="en-US" sz="1400"/>
              <a:t>: Weekday has an effect on sales</a:t>
            </a:r>
            <a:endParaRPr lang="en-US" sz="1400" b="1">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B9D9DA1-1BA0-F0C3-0B8F-F7A3D04EB4E4}"/>
              </a:ext>
            </a:extLst>
          </p:cNvPr>
          <p:cNvSpPr txBox="1"/>
          <p:nvPr/>
        </p:nvSpPr>
        <p:spPr>
          <a:xfrm>
            <a:off x="4496067" y="3165230"/>
            <a:ext cx="4432121" cy="78483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a:t>Observations:</a:t>
            </a:r>
          </a:p>
          <a:p>
            <a:r>
              <a:rPr lang="en-US" sz="900"/>
              <a:t>Total sales on weekends is far greater than that of weekdays; if we look into average sales; the same trend continues; </a:t>
            </a:r>
          </a:p>
          <a:p>
            <a:r>
              <a:rPr lang="en-US" sz="900" b="1"/>
              <a:t>Conclusion:</a:t>
            </a:r>
          </a:p>
          <a:p>
            <a:r>
              <a:rPr lang="en-US" sz="900"/>
              <a:t>People tend to shop more during Weekends</a:t>
            </a:r>
          </a:p>
        </p:txBody>
      </p:sp>
      <p:sp>
        <p:nvSpPr>
          <p:cNvPr id="6" name="TextBox 5">
            <a:extLst>
              <a:ext uri="{FF2B5EF4-FFF2-40B4-BE49-F238E27FC236}">
                <a16:creationId xmlns:a16="http://schemas.microsoft.com/office/drawing/2014/main" id="{F1A12B17-5FDA-5466-F5CD-8BC17457FF31}"/>
              </a:ext>
            </a:extLst>
          </p:cNvPr>
          <p:cNvSpPr txBox="1"/>
          <p:nvPr/>
        </p:nvSpPr>
        <p:spPr>
          <a:xfrm>
            <a:off x="4518580" y="2502543"/>
            <a:ext cx="4440845" cy="2308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t>As P&lt;0.05, we can reject the Null Hypothesis; i.e. Weekday has an effect on sales</a:t>
            </a:r>
          </a:p>
        </p:txBody>
      </p:sp>
      <p:pic>
        <p:nvPicPr>
          <p:cNvPr id="8" name="Picture 8" descr="Chart, line chart&#10;&#10;Description automatically generated">
            <a:extLst>
              <a:ext uri="{FF2B5EF4-FFF2-40B4-BE49-F238E27FC236}">
                <a16:creationId xmlns:a16="http://schemas.microsoft.com/office/drawing/2014/main" id="{A5248473-736F-2077-A4B8-41D97A9B5639}"/>
              </a:ext>
            </a:extLst>
          </p:cNvPr>
          <p:cNvPicPr>
            <a:picLocks noChangeAspect="1"/>
          </p:cNvPicPr>
          <p:nvPr/>
        </p:nvPicPr>
        <p:blipFill>
          <a:blip r:embed="rId3"/>
          <a:stretch>
            <a:fillRect/>
          </a:stretch>
        </p:blipFill>
        <p:spPr>
          <a:xfrm>
            <a:off x="458799" y="1207178"/>
            <a:ext cx="3766304" cy="1746004"/>
          </a:xfrm>
          <a:prstGeom prst="rect">
            <a:avLst/>
          </a:prstGeom>
          <a:ln>
            <a:noFill/>
          </a:ln>
          <a:effectLst>
            <a:outerShdw blurRad="292100" dist="139700" dir="2700000" algn="tl" rotWithShape="0">
              <a:srgbClr val="333333">
                <a:alpha val="65000"/>
              </a:srgbClr>
            </a:outerShdw>
          </a:effectLst>
        </p:spPr>
      </p:pic>
      <p:pic>
        <p:nvPicPr>
          <p:cNvPr id="9" name="Picture 9" descr="Chart, line chart&#10;&#10;Description automatically generated">
            <a:extLst>
              <a:ext uri="{FF2B5EF4-FFF2-40B4-BE49-F238E27FC236}">
                <a16:creationId xmlns:a16="http://schemas.microsoft.com/office/drawing/2014/main" id="{5B6EF6ED-F945-C21B-8C50-6ADDAF786D60}"/>
              </a:ext>
            </a:extLst>
          </p:cNvPr>
          <p:cNvPicPr>
            <a:picLocks noChangeAspect="1"/>
          </p:cNvPicPr>
          <p:nvPr/>
        </p:nvPicPr>
        <p:blipFill>
          <a:blip r:embed="rId4"/>
          <a:stretch>
            <a:fillRect/>
          </a:stretch>
        </p:blipFill>
        <p:spPr>
          <a:xfrm>
            <a:off x="450805" y="3157451"/>
            <a:ext cx="3774297" cy="1506256"/>
          </a:xfrm>
          <a:prstGeom prst="rect">
            <a:avLst/>
          </a:prstGeom>
          <a:ln>
            <a:noFill/>
          </a:ln>
          <a:effectLst>
            <a:outerShdw blurRad="292100" dist="139700" dir="2700000" algn="tl" rotWithShape="0">
              <a:srgbClr val="333333">
                <a:alpha val="65000"/>
              </a:srgbClr>
            </a:outerShdw>
          </a:effectLst>
        </p:spPr>
      </p:pic>
      <p:pic>
        <p:nvPicPr>
          <p:cNvPr id="10" name="Picture 10" descr="Table&#10;&#10;Description automatically generated">
            <a:extLst>
              <a:ext uri="{FF2B5EF4-FFF2-40B4-BE49-F238E27FC236}">
                <a16:creationId xmlns:a16="http://schemas.microsoft.com/office/drawing/2014/main" id="{C2BD0EBD-5C6F-A188-7B0E-F0E1FAF13198}"/>
              </a:ext>
            </a:extLst>
          </p:cNvPr>
          <p:cNvPicPr>
            <a:picLocks noChangeAspect="1"/>
          </p:cNvPicPr>
          <p:nvPr/>
        </p:nvPicPr>
        <p:blipFill>
          <a:blip r:embed="rId5"/>
          <a:stretch>
            <a:fillRect/>
          </a:stretch>
        </p:blipFill>
        <p:spPr>
          <a:xfrm>
            <a:off x="4519246" y="1216426"/>
            <a:ext cx="4437717" cy="1183984"/>
          </a:xfrm>
          <a:prstGeom prst="rect">
            <a:avLst/>
          </a:prstGeom>
          <a:ln>
            <a:solidFill>
              <a:schemeClr val="tx1"/>
            </a:solidFill>
          </a:ln>
        </p:spPr>
      </p:pic>
      <p:pic>
        <p:nvPicPr>
          <p:cNvPr id="12" name="Graphic 5" descr="Back with solid fill">
            <a:hlinkClick r:id="rId6" action="ppaction://hlinksldjump"/>
            <a:extLst>
              <a:ext uri="{FF2B5EF4-FFF2-40B4-BE49-F238E27FC236}">
                <a16:creationId xmlns:a16="http://schemas.microsoft.com/office/drawing/2014/main" id="{4F0265F2-A39C-C288-151A-7A924F89E1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193" y="548994"/>
            <a:ext cx="238612" cy="242784"/>
          </a:xfrm>
          <a:prstGeom prst="rect">
            <a:avLst/>
          </a:prstGeom>
        </p:spPr>
      </p:pic>
    </p:spTree>
    <p:extLst>
      <p:ext uri="{BB962C8B-B14F-4D97-AF65-F5344CB8AC3E}">
        <p14:creationId xmlns:p14="http://schemas.microsoft.com/office/powerpoint/2010/main" val="2392253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SzPts val="4400"/>
            </a:pPr>
            <a:r>
              <a:rPr lang="en-US" sz="3400">
                <a:solidFill>
                  <a:schemeClr val="accent6">
                    <a:lumMod val="50000"/>
                  </a:schemeClr>
                </a:solidFill>
                <a:latin typeface="Arial Rounded MT Bold"/>
                <a:cs typeface="AkayaKanadaka" panose="02010502080401010103" pitchFamily="2" charset="77"/>
              </a:rPr>
              <a:t>Topics to be discussed</a:t>
            </a:r>
            <a:endParaRPr lang="en-US">
              <a:solidFill>
                <a:schemeClr val="accent6">
                  <a:lumMod val="50000"/>
                </a:schemeClr>
              </a:solidFill>
              <a:latin typeface="Arial Rounded MT Bold"/>
            </a:endParaRPr>
          </a:p>
        </p:txBody>
      </p:sp>
      <p:sp>
        <p:nvSpPr>
          <p:cNvPr id="3" name="Text Placeholder 2">
            <a:extLst>
              <a:ext uri="{FF2B5EF4-FFF2-40B4-BE49-F238E27FC236}">
                <a16:creationId xmlns:a16="http://schemas.microsoft.com/office/drawing/2014/main" id="{3B95BD4B-6EFB-8542-2EE7-200BEDAFA2BC}"/>
              </a:ext>
            </a:extLst>
          </p:cNvPr>
          <p:cNvSpPr>
            <a:spLocks noGrp="1"/>
          </p:cNvSpPr>
          <p:nvPr>
            <p:ph type="body" idx="1"/>
          </p:nvPr>
        </p:nvSpPr>
        <p:spPr>
          <a:xfrm>
            <a:off x="457200" y="1632744"/>
            <a:ext cx="8229600" cy="2914650"/>
          </a:xfrm>
        </p:spPr>
        <p:txBody>
          <a:bodyPr>
            <a:normAutofit/>
          </a:bodyPr>
          <a:lstStyle/>
          <a:p>
            <a:pPr marL="114300" indent="0">
              <a:buNone/>
            </a:pPr>
            <a:endParaRPr lang="en-US" sz="2000">
              <a:latin typeface="Arial"/>
            </a:endParaRPr>
          </a:p>
          <a:p>
            <a:pPr>
              <a:buFont typeface="Wingdings"/>
              <a:buChar char="Ø"/>
            </a:pPr>
            <a:r>
              <a:rPr lang="en-US" sz="1600">
                <a:latin typeface="Arial"/>
              </a:rPr>
              <a:t>Problem Statement</a:t>
            </a:r>
          </a:p>
          <a:p>
            <a:pPr>
              <a:buFont typeface="Wingdings"/>
              <a:buChar char="Ø"/>
            </a:pPr>
            <a:r>
              <a:rPr lang="en-US" sz="1600">
                <a:latin typeface="Arial"/>
              </a:rPr>
              <a:t>Dataset Summary and Description</a:t>
            </a:r>
          </a:p>
          <a:p>
            <a:pPr>
              <a:buFont typeface="Wingdings"/>
              <a:buChar char="Ø"/>
            </a:pPr>
            <a:r>
              <a:rPr lang="en-US" sz="1600">
                <a:latin typeface="Arial"/>
              </a:rPr>
              <a:t>Exploratory Data Analysis</a:t>
            </a:r>
          </a:p>
          <a:p>
            <a:pPr>
              <a:buFont typeface="Wingdings"/>
              <a:buChar char="Ø"/>
            </a:pPr>
            <a:r>
              <a:rPr lang="en-US" sz="1600">
                <a:latin typeface="Arial"/>
              </a:rPr>
              <a:t>Hypothesis Testing</a:t>
            </a:r>
          </a:p>
          <a:p>
            <a:pPr>
              <a:buFont typeface="Wingdings"/>
              <a:buChar char="Ø"/>
            </a:pPr>
            <a:r>
              <a:rPr lang="en-US" sz="1600">
                <a:latin typeface="Arial"/>
              </a:rPr>
              <a:t>Time Series and Pre-Modelling Tests</a:t>
            </a:r>
          </a:p>
          <a:p>
            <a:pPr>
              <a:buFont typeface="Wingdings"/>
              <a:buChar char="Ø"/>
            </a:pPr>
            <a:r>
              <a:rPr lang="en-US" sz="1600">
                <a:latin typeface="Arial"/>
              </a:rPr>
              <a:t>Forecasting</a:t>
            </a:r>
          </a:p>
          <a:p>
            <a:pPr marL="114300" indent="0">
              <a:buNone/>
            </a:pPr>
            <a:endParaRPr lang="en-US" sz="2000">
              <a:latin typeface="Arial"/>
            </a:endParaRPr>
          </a:p>
          <a:p>
            <a:pPr marL="571500" indent="-457200">
              <a:buAutoNum type="arabicPeriod"/>
            </a:pPr>
            <a:endParaRPr lang="en-US" sz="200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11" name="Google Shape;111;p26"/>
          <p:cNvSpPr txBox="1"/>
          <p:nvPr/>
        </p:nvSpPr>
        <p:spPr>
          <a:xfrm>
            <a:off x="630648" y="1971923"/>
            <a:ext cx="7882704" cy="1074741"/>
          </a:xfrm>
          <a:prstGeom prst="rect">
            <a:avLst/>
          </a:prstGeom>
          <a:noFill/>
          <a:ln>
            <a:noFill/>
          </a:ln>
        </p:spPr>
        <p:txBody>
          <a:bodyPr spcFirstLastPara="1" wrap="square" lIns="91425" tIns="45700" rIns="91425" bIns="45700" anchor="b" anchorCtr="0">
            <a:noAutofit/>
          </a:bodyPr>
          <a:lstStyle/>
          <a:p>
            <a:pPr algn="ctr">
              <a:lnSpc>
                <a:spcPct val="83333"/>
              </a:lnSpc>
              <a:buClr>
                <a:schemeClr val="lt1"/>
              </a:buClr>
              <a:buSzPts val="4800"/>
              <a:buFont typeface="Arial Black"/>
            </a:pPr>
            <a:r>
              <a:rPr lang="en-US" sz="4000" b="1">
                <a:solidFill>
                  <a:schemeClr val="lt1"/>
                </a:solidFill>
                <a:latin typeface="Arial Black"/>
              </a:rPr>
              <a:t>PROBLEM STATEMENT</a:t>
            </a:r>
            <a:endParaRPr lang="en-US" sz="4000">
              <a:solidFill>
                <a:schemeClr val="lt1"/>
              </a:solidFill>
            </a:endParaRPr>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extLst>
      <p:ext uri="{BB962C8B-B14F-4D97-AF65-F5344CB8AC3E}">
        <p14:creationId xmlns:p14="http://schemas.microsoft.com/office/powerpoint/2010/main" val="3915843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E77175-F736-44C2-2B3C-BF37459F1DE9}"/>
              </a:ext>
            </a:extLst>
          </p:cNvPr>
          <p:cNvSpPr>
            <a:spLocks noGrp="1"/>
          </p:cNvSpPr>
          <p:nvPr>
            <p:ph type="body" idx="1"/>
          </p:nvPr>
        </p:nvSpPr>
        <p:spPr>
          <a:xfrm>
            <a:off x="457200" y="1622202"/>
            <a:ext cx="8229600" cy="2914650"/>
          </a:xfrm>
        </p:spPr>
        <p:txBody>
          <a:bodyPr spcFirstLastPara="1" wrap="square" lIns="91425" tIns="45700" rIns="91425" bIns="45700" anchor="t" anchorCtr="0">
            <a:noAutofit/>
          </a:bodyPr>
          <a:lstStyle/>
          <a:p>
            <a:pPr marL="114300" indent="0">
              <a:buNone/>
            </a:pPr>
            <a:r>
              <a:rPr lang="en-US" sz="1600"/>
              <a:t>Objective is to build a model that accurately forecasts the total sales for thousands of items sold at Favorita stores franchise. We will implement various Time series Forecasting techniques with an approachable training dataset of dates, store, and item information, promotions, and unit sales to forecast the total sales while considering various Macro and Micro Economic Factors.</a:t>
            </a:r>
            <a:endParaRPr lang="en-US"/>
          </a:p>
          <a:p>
            <a:pPr marL="114300" indent="0">
              <a:buNone/>
            </a:pPr>
            <a:endParaRPr lang="en-US" sz="1600">
              <a:latin typeface="Arial"/>
            </a:endParaRPr>
          </a:p>
          <a:p>
            <a:pPr marL="114300" indent="0">
              <a:buNone/>
            </a:pPr>
            <a:r>
              <a:rPr lang="en-US" sz="1600">
                <a:latin typeface="Arial"/>
              </a:rPr>
              <a:t>Data Source:</a:t>
            </a:r>
          </a:p>
          <a:p>
            <a:pPr marL="114300" indent="0">
              <a:buNone/>
            </a:pPr>
            <a:r>
              <a:rPr lang="en-US" sz="1600">
                <a:latin typeface="Arial"/>
              </a:rPr>
              <a:t>Kaggle - </a:t>
            </a:r>
            <a:r>
              <a:rPr lang="en-US" sz="1600">
                <a:hlinkClick r:id="rId3"/>
              </a:rPr>
              <a:t>https://www.kaggle.com/competitions/store-sales-time-series-forecasting</a:t>
            </a:r>
            <a:endParaRPr lang="en-US" sz="1600">
              <a:latin typeface="Arial"/>
            </a:endParaRPr>
          </a:p>
          <a:p>
            <a:pPr marL="114300" indent="0">
              <a:buNone/>
            </a:pPr>
            <a:endParaRPr lang="en-US"/>
          </a:p>
        </p:txBody>
      </p:sp>
      <p:sp>
        <p:nvSpPr>
          <p:cNvPr id="6" name="Google Shape;157;p31">
            <a:extLst>
              <a:ext uri="{FF2B5EF4-FFF2-40B4-BE49-F238E27FC236}">
                <a16:creationId xmlns:a16="http://schemas.microsoft.com/office/drawing/2014/main" id="{5B8A0D5E-76DB-9D4C-DB54-BA9F82C2362B}"/>
              </a:ext>
            </a:extLst>
          </p:cNvPr>
          <p:cNvSpPr txBox="1">
            <a:spLocks noGrp="1"/>
          </p:cNvSpPr>
          <p:nvPr>
            <p:ph type="title"/>
          </p:nvPr>
        </p:nvSpPr>
        <p:spPr>
          <a:xfrm>
            <a:off x="457200" y="523329"/>
            <a:ext cx="8229600"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PROBLEM STATEMENT </a:t>
            </a:r>
            <a:r>
              <a:rPr lang="en-US" sz="1400" b="1">
                <a:solidFill>
                  <a:schemeClr val="accent6">
                    <a:lumMod val="50000"/>
                  </a:schemeClr>
                </a:solidFill>
              </a:rPr>
              <a:t>| Given the transaction record for a store, use time series forecasting to predict the total sales for a specified date.</a:t>
            </a:r>
          </a:p>
          <a:p>
            <a:pPr>
              <a:buSzPts val="4400"/>
            </a:pPr>
            <a:endParaRPr lang="en-US"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35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11" name="Google Shape;111;p26"/>
          <p:cNvSpPr txBox="1"/>
          <p:nvPr/>
        </p:nvSpPr>
        <p:spPr>
          <a:xfrm>
            <a:off x="630648" y="1971923"/>
            <a:ext cx="7882704" cy="1074741"/>
          </a:xfrm>
          <a:prstGeom prst="rect">
            <a:avLst/>
          </a:prstGeom>
          <a:noFill/>
          <a:ln>
            <a:noFill/>
          </a:ln>
        </p:spPr>
        <p:txBody>
          <a:bodyPr spcFirstLastPara="1" wrap="square" lIns="91425" tIns="45700" rIns="91425" bIns="45700" anchor="b" anchorCtr="0">
            <a:noAutofit/>
          </a:bodyPr>
          <a:lstStyle/>
          <a:p>
            <a:pPr algn="ctr">
              <a:lnSpc>
                <a:spcPct val="83333"/>
              </a:lnSpc>
              <a:buClr>
                <a:schemeClr val="lt1"/>
              </a:buClr>
              <a:buSzPts val="4800"/>
              <a:buFont typeface="Arial Black"/>
            </a:pPr>
            <a:r>
              <a:rPr lang="en-US" sz="4000" b="1">
                <a:solidFill>
                  <a:schemeClr val="lt1"/>
                </a:solidFill>
                <a:latin typeface="Arial Black"/>
              </a:rPr>
              <a:t>DATASET SUMMARY</a:t>
            </a:r>
          </a:p>
          <a:p>
            <a:pPr algn="ctr">
              <a:lnSpc>
                <a:spcPct val="83333"/>
              </a:lnSpc>
              <a:buClr>
                <a:schemeClr val="lt1"/>
              </a:buClr>
              <a:buSzPts val="4800"/>
              <a:buFont typeface="Arial Black"/>
            </a:pPr>
            <a:r>
              <a:rPr lang="en-US" sz="4000" b="1">
                <a:solidFill>
                  <a:schemeClr val="lt1"/>
                </a:solidFill>
                <a:latin typeface="Arial Black"/>
              </a:rPr>
              <a:t>&amp; DESCRIPTION</a:t>
            </a:r>
            <a:endParaRPr lang="en-US" sz="4000">
              <a:solidFill>
                <a:schemeClr val="lt1"/>
              </a:solidFill>
            </a:endParaRPr>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extLst>
      <p:ext uri="{BB962C8B-B14F-4D97-AF65-F5344CB8AC3E}">
        <p14:creationId xmlns:p14="http://schemas.microsoft.com/office/powerpoint/2010/main" val="373911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7" name="Google Shape;157;p31">
            <a:extLst>
              <a:ext uri="{FF2B5EF4-FFF2-40B4-BE49-F238E27FC236}">
                <a16:creationId xmlns:a16="http://schemas.microsoft.com/office/drawing/2014/main" id="{F1DD6E69-5527-CF56-3738-ECBC013B3AB8}"/>
              </a:ext>
            </a:extLst>
          </p:cNvPr>
          <p:cNvSpPr txBox="1">
            <a:spLocks noGrp="1"/>
          </p:cNvSpPr>
          <p:nvPr>
            <p:ph type="title"/>
          </p:nvPr>
        </p:nvSpPr>
        <p:spPr>
          <a:xfrm>
            <a:off x="457200" y="467378"/>
            <a:ext cx="8229600" cy="645806"/>
          </a:xfrm>
          <a:prstGeom prst="rect">
            <a:avLst/>
          </a:prstGeom>
          <a:noFill/>
          <a:ln>
            <a:noFill/>
          </a:ln>
        </p:spPr>
        <p:txBody>
          <a:bodyPr spcFirstLastPara="1" wrap="square" lIns="91425" tIns="45700" rIns="91425" bIns="45700" anchor="ctr" anchorCtr="0">
            <a:noAutofit/>
          </a:bodyPr>
          <a:lstStyle/>
          <a:p>
            <a:pPr>
              <a:buSzPts val="4400"/>
            </a:pPr>
            <a:r>
              <a:rPr lang="en-US" sz="1400" b="1">
                <a:solidFill>
                  <a:schemeClr val="tx1"/>
                </a:solidFill>
              </a:rPr>
              <a:t>DATA SUMMARY </a:t>
            </a:r>
            <a:r>
              <a:rPr lang="en-US" sz="1400" b="1">
                <a:solidFill>
                  <a:schemeClr val="accent6">
                    <a:lumMod val="50000"/>
                  </a:schemeClr>
                </a:solidFill>
              </a:rPr>
              <a:t>| There are 5 files- one for Holiday, Transactions, Daily sales, Oil Price and Store information </a:t>
            </a:r>
            <a:endParaRPr lang="en-US" sz="1400" b="1">
              <a:solidFill>
                <a:schemeClr val="accent6">
                  <a:lumMod val="50000"/>
                </a:schemeClr>
              </a:solidFill>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2CC0339-A660-F043-303C-CD118CD6DA20}"/>
              </a:ext>
            </a:extLst>
          </p:cNvPr>
          <p:cNvSpPr>
            <a:spLocks noGrp="1"/>
          </p:cNvSpPr>
          <p:nvPr>
            <p:ph type="body" idx="1"/>
          </p:nvPr>
        </p:nvSpPr>
        <p:spPr>
          <a:xfrm>
            <a:off x="1208543" y="1373357"/>
            <a:ext cx="2192215" cy="3108722"/>
          </a:xfrm>
          <a:ln>
            <a:solidFill>
              <a:schemeClr val="tx1"/>
            </a:solidFill>
          </a:ln>
          <a:effectLst>
            <a:outerShdw blurRad="292100" dist="139700" dir="2700000" algn="tl" rotWithShape="0">
              <a:srgbClr val="333333">
                <a:alpha val="65000"/>
              </a:srgbClr>
            </a:outerShdw>
          </a:effectLst>
        </p:spPr>
        <p:txBody>
          <a:bodyPr>
            <a:normAutofit fontScale="85000" lnSpcReduction="20000"/>
          </a:bodyPr>
          <a:lstStyle/>
          <a:p>
            <a:pPr marL="0" indent="0">
              <a:buNone/>
            </a:pPr>
            <a:r>
              <a:rPr lang="en-US" sz="1200" b="1" u="sng"/>
              <a:t>Daily Sales Data</a:t>
            </a:r>
            <a:endParaRPr lang="en-US" u="sng"/>
          </a:p>
          <a:p>
            <a:pPr marL="0" indent="0">
              <a:buNone/>
            </a:pPr>
            <a:r>
              <a:rPr lang="en-US" sz="1200"/>
              <a:t>The Daily sales data, comprising time series of features </a:t>
            </a:r>
            <a:r>
              <a:rPr lang="en-US" sz="1200" err="1"/>
              <a:t>store_nbr</a:t>
            </a:r>
            <a:r>
              <a:rPr lang="en-US" sz="1200"/>
              <a:t>,  family, and </a:t>
            </a:r>
            <a:r>
              <a:rPr lang="en-US" sz="1200" err="1"/>
              <a:t>onpromotion</a:t>
            </a:r>
            <a:r>
              <a:rPr lang="en-US" sz="1200"/>
              <a:t> as well as the target sales.</a:t>
            </a:r>
            <a:endParaRPr lang="en-US"/>
          </a:p>
          <a:p>
            <a:pPr marL="0" indent="0">
              <a:buNone/>
            </a:pPr>
            <a:r>
              <a:rPr lang="en-US" sz="1200" b="1"/>
              <a:t>`</a:t>
            </a:r>
            <a:r>
              <a:rPr lang="en-US" sz="1200" b="1" err="1"/>
              <a:t>store_nbr</a:t>
            </a:r>
            <a:r>
              <a:rPr lang="en-US" sz="1200" b="1"/>
              <a:t>`: </a:t>
            </a:r>
            <a:r>
              <a:rPr lang="en-US" sz="1200"/>
              <a:t>identifies the store at which the products are sold.</a:t>
            </a:r>
            <a:endParaRPr lang="en-US"/>
          </a:p>
          <a:p>
            <a:pPr marL="0" indent="0">
              <a:buNone/>
            </a:pPr>
            <a:r>
              <a:rPr lang="en-US" sz="1200" b="1"/>
              <a:t>`family`: </a:t>
            </a:r>
            <a:r>
              <a:rPr lang="en-US" sz="1200"/>
              <a:t>identifies the type of product sold.</a:t>
            </a:r>
            <a:endParaRPr lang="en-US"/>
          </a:p>
          <a:p>
            <a:pPr marL="0" indent="0">
              <a:buNone/>
            </a:pPr>
            <a:r>
              <a:rPr lang="en-US" sz="1200" b="1"/>
              <a:t>`sales` </a:t>
            </a:r>
            <a:r>
              <a:rPr lang="en-US" sz="1200"/>
              <a:t>gives the total sales for a product family at a particular store at a given date. Fractional values are possible since products can be sold in fractional units (1.5 kg of cheese, for instance, as opposed to 1 bag of chips).</a:t>
            </a:r>
            <a:endParaRPr lang="en-US"/>
          </a:p>
          <a:p>
            <a:pPr marL="0" indent="0">
              <a:buNone/>
            </a:pPr>
            <a:r>
              <a:rPr lang="en-US" sz="1200" b="1"/>
              <a:t>`</a:t>
            </a:r>
            <a:r>
              <a:rPr lang="en-US" sz="1200" b="1" err="1"/>
              <a:t>onpromotion</a:t>
            </a:r>
            <a:r>
              <a:rPr lang="en-US" sz="1200" b="1"/>
              <a:t>` </a:t>
            </a:r>
            <a:r>
              <a:rPr lang="en-US" sz="1200"/>
              <a:t>gives the total number of items in a product family that were being promoted at a store at a given date.</a:t>
            </a:r>
            <a:endParaRPr lang="en-US"/>
          </a:p>
          <a:p>
            <a:pPr marL="1016000" lvl="2" indent="0">
              <a:buNone/>
            </a:pPr>
            <a:endParaRPr lang="en-US" sz="1200">
              <a:latin typeface="Arial"/>
            </a:endParaRPr>
          </a:p>
        </p:txBody>
      </p:sp>
      <p:sp>
        <p:nvSpPr>
          <p:cNvPr id="3" name="Text Placeholder 7">
            <a:extLst>
              <a:ext uri="{FF2B5EF4-FFF2-40B4-BE49-F238E27FC236}">
                <a16:creationId xmlns:a16="http://schemas.microsoft.com/office/drawing/2014/main" id="{7B7F9101-A8A4-CEE0-EC41-3E851BA909BA}"/>
              </a:ext>
            </a:extLst>
          </p:cNvPr>
          <p:cNvSpPr txBox="1">
            <a:spLocks/>
          </p:cNvSpPr>
          <p:nvPr/>
        </p:nvSpPr>
        <p:spPr>
          <a:xfrm>
            <a:off x="3563016" y="1373890"/>
            <a:ext cx="2192215" cy="3108722"/>
          </a:xfrm>
          <a:prstGeom prst="rect">
            <a:avLst/>
          </a:prstGeom>
          <a:noFill/>
          <a:ln>
            <a:solidFill>
              <a:schemeClr val="tx1"/>
            </a:solid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100000"/>
              </a:lnSpc>
              <a:spcBef>
                <a:spcPts val="48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100000"/>
              </a:lnSpc>
              <a:spcBef>
                <a:spcPts val="4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r>
              <a:rPr lang="en-US" sz="1000" b="1" u="sng"/>
              <a:t>Store data</a:t>
            </a:r>
          </a:p>
          <a:p>
            <a:pPr marL="0" indent="0">
              <a:buNone/>
            </a:pPr>
            <a:r>
              <a:rPr lang="en-US" sz="1000" b="1"/>
              <a:t>Store </a:t>
            </a:r>
            <a:r>
              <a:rPr lang="en-US" sz="1000"/>
              <a:t>metadata, including city, state, type, and cluster.</a:t>
            </a:r>
          </a:p>
          <a:p>
            <a:pPr marL="0" indent="0">
              <a:buNone/>
            </a:pPr>
            <a:r>
              <a:rPr lang="en-US" sz="1000" b="1"/>
              <a:t>cluster </a:t>
            </a:r>
            <a:r>
              <a:rPr lang="en-US" sz="1000"/>
              <a:t>is a grouping of similar stores.</a:t>
            </a:r>
          </a:p>
          <a:p>
            <a:pPr marL="0" indent="0">
              <a:buNone/>
            </a:pPr>
            <a:r>
              <a:rPr lang="en-US" sz="1000" b="1" u="sng"/>
              <a:t>Oil data</a:t>
            </a:r>
            <a:endParaRPr lang="en-US"/>
          </a:p>
          <a:p>
            <a:pPr marL="0" indent="0">
              <a:buNone/>
            </a:pPr>
            <a:r>
              <a:rPr lang="en-US" sz="1000"/>
              <a:t>Daily oil price. Includes values during both the train and test data timeframes. (Ecuador is an oil-dependent country and it's economical health is highly vulnerable to shocks in oil prices.)</a:t>
            </a:r>
            <a:endParaRPr lang="en-US"/>
          </a:p>
          <a:p>
            <a:pPr marL="0" indent="0">
              <a:buNone/>
            </a:pPr>
            <a:r>
              <a:rPr lang="en-US" sz="1000" b="1" u="sng"/>
              <a:t>Holiday data</a:t>
            </a:r>
            <a:endParaRPr lang="en-US"/>
          </a:p>
          <a:p>
            <a:pPr marL="0" indent="0">
              <a:buNone/>
            </a:pPr>
            <a:r>
              <a:rPr lang="en-US" sz="1000"/>
              <a:t>Holidays and Events, with metadata</a:t>
            </a:r>
            <a:endParaRPr lang="en-US"/>
          </a:p>
          <a:p>
            <a:pPr marL="0" indent="0">
              <a:buNone/>
            </a:pPr>
            <a:r>
              <a:rPr lang="en-US" sz="1000" b="1" u="sng"/>
              <a:t>Transaction data</a:t>
            </a:r>
          </a:p>
          <a:p>
            <a:pPr>
              <a:buNone/>
            </a:pPr>
            <a:r>
              <a:rPr lang="en-US" sz="1000"/>
              <a:t>Stores total transactions across each store at a daily level</a:t>
            </a:r>
          </a:p>
          <a:p>
            <a:pPr>
              <a:buNone/>
            </a:pPr>
            <a:endParaRPr lang="en-US"/>
          </a:p>
        </p:txBody>
      </p:sp>
      <p:sp>
        <p:nvSpPr>
          <p:cNvPr id="4" name="Text Placeholder 7">
            <a:extLst>
              <a:ext uri="{FF2B5EF4-FFF2-40B4-BE49-F238E27FC236}">
                <a16:creationId xmlns:a16="http://schemas.microsoft.com/office/drawing/2014/main" id="{1F03966D-2121-A4B5-BF5A-2027989F330E}"/>
              </a:ext>
            </a:extLst>
          </p:cNvPr>
          <p:cNvSpPr txBox="1">
            <a:spLocks/>
          </p:cNvSpPr>
          <p:nvPr/>
        </p:nvSpPr>
        <p:spPr>
          <a:xfrm>
            <a:off x="5920953" y="1373890"/>
            <a:ext cx="2192215" cy="3108722"/>
          </a:xfrm>
          <a:prstGeom prst="rect">
            <a:avLst/>
          </a:prstGeom>
          <a:noFill/>
          <a:ln>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100000"/>
              </a:lnSpc>
              <a:spcBef>
                <a:spcPts val="48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100000"/>
              </a:lnSpc>
              <a:spcBef>
                <a:spcPts val="4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r>
              <a:rPr lang="en-US" sz="1050" b="1" i="1"/>
              <a:t>Additional Notes</a:t>
            </a:r>
            <a:endParaRPr lang="en-US" sz="600" b="1" i="1" u="sng"/>
          </a:p>
          <a:p>
            <a:pPr marL="0" indent="0">
              <a:buNone/>
            </a:pPr>
            <a:r>
              <a:rPr lang="en-US" sz="1000"/>
              <a:t>Wages in the public sector are paid every two weeks on the 15 </a:t>
            </a:r>
            <a:r>
              <a:rPr lang="en-US" sz="1000" err="1"/>
              <a:t>th</a:t>
            </a:r>
            <a:r>
              <a:rPr lang="en-US" sz="1000"/>
              <a:t> and on the last day of the month. Supermarket sales could be affected by this.</a:t>
            </a:r>
            <a:endParaRPr lang="en-US"/>
          </a:p>
          <a:p>
            <a:pPr marL="0" indent="0">
              <a:buNone/>
            </a:pPr>
            <a:r>
              <a:rPr lang="en-US" sz="1000"/>
              <a:t>A magnitude 7.8 earthquake struck Ecuador on April 16, 2016. People rallied in relief efforts donating water and other first need products which greatly affected supermarket sales for several weeks after the earthquake.</a:t>
            </a:r>
            <a:endParaRPr lang="en-US"/>
          </a:p>
          <a:p>
            <a:pPr marL="0" indent="0">
              <a:buNone/>
            </a:pPr>
            <a:endParaRPr lang="en-US" sz="1000"/>
          </a:p>
        </p:txBody>
      </p:sp>
    </p:spTree>
    <p:extLst>
      <p:ext uri="{BB962C8B-B14F-4D97-AF65-F5344CB8AC3E}">
        <p14:creationId xmlns:p14="http://schemas.microsoft.com/office/powerpoint/2010/main" val="472513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11" name="Google Shape;111;p26"/>
          <p:cNvSpPr txBox="1"/>
          <p:nvPr/>
        </p:nvSpPr>
        <p:spPr>
          <a:xfrm>
            <a:off x="430365" y="1892411"/>
            <a:ext cx="8498950" cy="1090643"/>
          </a:xfrm>
          <a:prstGeom prst="rect">
            <a:avLst/>
          </a:prstGeom>
          <a:noFill/>
          <a:ln>
            <a:noFill/>
          </a:ln>
        </p:spPr>
        <p:txBody>
          <a:bodyPr spcFirstLastPara="1" wrap="square" lIns="91425" tIns="45700" rIns="91425" bIns="45700" anchor="b" anchorCtr="0">
            <a:noAutofit/>
          </a:bodyPr>
          <a:lstStyle/>
          <a:p>
            <a:pPr>
              <a:lnSpc>
                <a:spcPct val="83333"/>
              </a:lnSpc>
              <a:buClr>
                <a:schemeClr val="lt1"/>
              </a:buClr>
              <a:buSzPts val="4800"/>
              <a:buFont typeface="Arial Black"/>
            </a:pPr>
            <a:r>
              <a:rPr lang="en-US" sz="3600" b="1">
                <a:solidFill>
                  <a:schemeClr val="lt1"/>
                </a:solidFill>
                <a:latin typeface="Arial Black"/>
              </a:rPr>
              <a:t>EXPLORATORY DATA ANALYSIS</a:t>
            </a:r>
            <a:endParaRPr lang="en-US" sz="3600">
              <a:solidFill>
                <a:schemeClr val="lt1"/>
              </a:solidFill>
            </a:endParaRPr>
          </a:p>
        </p:txBody>
      </p:sp>
      <p:sp>
        <p:nvSpPr>
          <p:cNvPr id="112" name="Google Shape;112;p26"/>
          <p:cNvSpPr txBox="1"/>
          <p:nvPr/>
        </p:nvSpPr>
        <p:spPr>
          <a:xfrm>
            <a:off x="548640" y="3333749"/>
            <a:ext cx="7886700" cy="4572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endParaRPr lang="en-US">
              <a:solidFill>
                <a:schemeClr val="lt1"/>
              </a:solidFill>
            </a:endParaRPr>
          </a:p>
        </p:txBody>
      </p:sp>
      <p:pic>
        <p:nvPicPr>
          <p:cNvPr id="113" name="Google Shape;113;p26"/>
          <p:cNvPicPr preferRelativeResize="0"/>
          <p:nvPr/>
        </p:nvPicPr>
        <p:blipFill rotWithShape="1">
          <a:blip r:embed="rId4">
            <a:alphaModFix/>
          </a:blip>
          <a:srcRect/>
          <a:stretch/>
        </p:blipFill>
        <p:spPr>
          <a:xfrm>
            <a:off x="6978699" y="320040"/>
            <a:ext cx="1877397" cy="914400"/>
          </a:xfrm>
          <a:prstGeom prst="rect">
            <a:avLst/>
          </a:prstGeom>
          <a:noFill/>
          <a:ln>
            <a:noFill/>
          </a:ln>
        </p:spPr>
      </p:pic>
    </p:spTree>
    <p:extLst>
      <p:ext uri="{BB962C8B-B14F-4D97-AF65-F5344CB8AC3E}">
        <p14:creationId xmlns:p14="http://schemas.microsoft.com/office/powerpoint/2010/main" val="3680101061"/>
      </p:ext>
    </p:extLst>
  </p:cSld>
  <p:clrMapOvr>
    <a:masterClrMapping/>
  </p:clrMapOvr>
</p:sld>
</file>

<file path=ppt/theme/theme1.xml><?xml version="1.0" encoding="utf-8"?>
<a:theme xmlns:a="http://schemas.openxmlformats.org/drawingml/2006/main" name="16-9 White Backgrou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31</Slides>
  <Notes>29</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16-9 White Backgroud</vt:lpstr>
      <vt:lpstr>PowerPoint Presentation</vt:lpstr>
      <vt:lpstr>Meet the Group </vt:lpstr>
      <vt:lpstr>PowerPoint Presentation</vt:lpstr>
      <vt:lpstr>Topics to be discussed</vt:lpstr>
      <vt:lpstr>PowerPoint Presentation</vt:lpstr>
      <vt:lpstr>PROBLEM STATEMENT | Given the transaction record for a store, use time series forecasting to predict the total sales for a specified date. </vt:lpstr>
      <vt:lpstr>PowerPoint Presentation</vt:lpstr>
      <vt:lpstr>DATA SUMMARY | There are 5 files- one for Holiday, Transactions, Daily sales, Oil Price and Store information </vt:lpstr>
      <vt:lpstr>PowerPoint Presentation</vt:lpstr>
      <vt:lpstr>Exploratory Data Analysis</vt:lpstr>
      <vt:lpstr>PowerPoint Presentation</vt:lpstr>
      <vt:lpstr>HYPOTHESIS TESTING | Listing out the Hypothesis formed for analyzing the data better and understanding the relation between various factors on sales</vt:lpstr>
      <vt:lpstr>PowerPoint Presentation</vt:lpstr>
      <vt:lpstr>PRE- MODELING | Running ADF Test to check if the time series is stationary? </vt:lpstr>
      <vt:lpstr>PRE- MODELING | Breaking down the time series to see the trend , seasonality and residual in our data</vt:lpstr>
      <vt:lpstr>PRE- MODELING | Running ACF and PACF to find the P and Q value for the ARIMA Model along with doing first degree differencing to make our time series stationary</vt:lpstr>
      <vt:lpstr>PowerPoint Presentation</vt:lpstr>
      <vt:lpstr>MODELING | TOTAL SALES | ARIMA </vt:lpstr>
      <vt:lpstr>MODELING | TOTAL SALES | ARIMA </vt:lpstr>
      <vt:lpstr>MODELING | TOTAL SALES | AUTO ARIMA </vt:lpstr>
      <vt:lpstr>MODELING | XGBoost Regressor </vt:lpstr>
      <vt:lpstr>PowerPoint Presentation</vt:lpstr>
      <vt:lpstr>PowerPoint Presentation</vt:lpstr>
      <vt:lpstr>EDA  | Uni-Variate Analysis | Transaction Data - Distribution of Stores across number of Transactions | OIL Data - </vt:lpstr>
      <vt:lpstr>PowerPoint Presentation</vt:lpstr>
      <vt:lpstr>PowerPoint Presentation</vt:lpstr>
      <vt:lpstr> </vt:lpstr>
      <vt:lpstr>HYPOTHESIS TESTING | Hypothesis #1| Store has an effect on Sales of the company H0: Store has no effect on sales | H1: Store has an effect on sales</vt:lpstr>
      <vt:lpstr>HYPOTHESIS TESTING | Hypothesis #2 | Location has an effect on Sales of the company H0: Location has no effect on sales | H1: Location has an effect on sales</vt:lpstr>
      <vt:lpstr>HYPOTHESIS TESTING | Hypothesis #3 | Holiday has an effect on Sales of the company  H0: Holiday has no effect on sales | H1: Holiday has an effect on sales</vt:lpstr>
      <vt:lpstr>HYPOTHESIS TESTING | Hypothesis #4 | Weekday has an effect on Sales of the company  H0: Weekday has no effect on sales | H1: Weekday has an effect on sales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75</cp:revision>
  <dcterms:modified xsi:type="dcterms:W3CDTF">2022-08-08T12:38:03Z</dcterms:modified>
</cp:coreProperties>
</file>